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7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5143500" type="screen16x9"/>
  <p:notesSz cx="6858000" cy="9144000"/>
  <p:embeddedFontLst>
    <p:embeddedFont>
      <p:font typeface="Nunito" pitchFamily="2" charset="0"/>
      <p:regular r:id="rId26"/>
      <p:bold r:id="rId27"/>
      <p:italic r:id="rId28"/>
      <p:boldItalic r:id="rId29"/>
    </p:embeddedFont>
    <p:embeddedFont>
      <p:font typeface="Tw Cen MT" panose="020B06020201040206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J1FidTWtItOd4NlaaKbgY+Lee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E9654-C8E0-44B3-865D-10D76CF4B28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3C389EA-EF13-4603-926D-6514876B57D2}">
      <dgm:prSet/>
      <dgm:spPr/>
      <dgm:t>
        <a:bodyPr/>
        <a:lstStyle/>
        <a:p>
          <a:pPr>
            <a:defRPr cap="all"/>
          </a:pPr>
          <a:r>
            <a:rPr lang="pt-BR" baseline="0"/>
            <a:t>Um modelo de regressão linear pode ser usado para calibrar o sistema de medição, relacionando os dados obtidos pelo interferômetro a laser com medidas de referência conhecidas. Isso permite corrigir quaisquer desvios ou viés presentes nas medições.</a:t>
          </a:r>
          <a:endParaRPr lang="en-US"/>
        </a:p>
      </dgm:t>
    </dgm:pt>
    <dgm:pt modelId="{30C936AB-BCA6-4194-8188-DADDA6B6BC51}" type="parTrans" cxnId="{34E8D0F8-CE4D-4E4F-A17C-2EB6E909BF8D}">
      <dgm:prSet/>
      <dgm:spPr/>
      <dgm:t>
        <a:bodyPr/>
        <a:lstStyle/>
        <a:p>
          <a:endParaRPr lang="en-US"/>
        </a:p>
      </dgm:t>
    </dgm:pt>
    <dgm:pt modelId="{0E2A2514-7ED6-45F5-B541-5B3B28818D45}" type="sibTrans" cxnId="{34E8D0F8-CE4D-4E4F-A17C-2EB6E909BF8D}">
      <dgm:prSet/>
      <dgm:spPr/>
      <dgm:t>
        <a:bodyPr/>
        <a:lstStyle/>
        <a:p>
          <a:endParaRPr lang="en-US"/>
        </a:p>
      </dgm:t>
    </dgm:pt>
    <dgm:pt modelId="{A6872A8D-45E0-41BE-9D5F-81FC795055AD}">
      <dgm:prSet/>
      <dgm:spPr/>
      <dgm:t>
        <a:bodyPr/>
        <a:lstStyle/>
        <a:p>
          <a:pPr>
            <a:defRPr cap="all"/>
          </a:pPr>
          <a:r>
            <a:rPr lang="pt-BR" baseline="0"/>
            <a:t>Identificar e corrigir erros sistemáticos nas medições é essencial para melhorar a precisão do sistema. Um modelo de regressão linear pode ajudar a quantificar e corrigir esses erros, ajustando os dados medidos para compensar essas discrepâncias.</a:t>
          </a:r>
          <a:endParaRPr lang="en-US"/>
        </a:p>
      </dgm:t>
    </dgm:pt>
    <dgm:pt modelId="{136D887A-B12F-411D-BFF2-46FEC42578E7}" type="parTrans" cxnId="{69BFA270-FF19-44E5-B794-9D02CCF75F82}">
      <dgm:prSet/>
      <dgm:spPr/>
      <dgm:t>
        <a:bodyPr/>
        <a:lstStyle/>
        <a:p>
          <a:endParaRPr lang="en-US"/>
        </a:p>
      </dgm:t>
    </dgm:pt>
    <dgm:pt modelId="{0ADE60C9-44B0-46A8-821E-51D18B9C3B53}" type="sibTrans" cxnId="{69BFA270-FF19-44E5-B794-9D02CCF75F82}">
      <dgm:prSet/>
      <dgm:spPr/>
      <dgm:t>
        <a:bodyPr/>
        <a:lstStyle/>
        <a:p>
          <a:endParaRPr lang="en-US"/>
        </a:p>
      </dgm:t>
    </dgm:pt>
    <dgm:pt modelId="{E94CCD12-8F7E-4552-95AA-AD8E0CD443E0}">
      <dgm:prSet/>
      <dgm:spPr/>
      <dgm:t>
        <a:bodyPr/>
        <a:lstStyle/>
        <a:p>
          <a:pPr>
            <a:defRPr cap="all"/>
          </a:pPr>
          <a:r>
            <a:rPr lang="pt-BR" baseline="0"/>
            <a:t>Além de corrigir os erros existentes, um modelo de regressão linear também pode ser usado para prever valores futuros com base nos dados históricos. Isso pode ajudar a antecipar problemas potenciais e otimizar o desempenho do sistema.</a:t>
          </a:r>
          <a:endParaRPr lang="en-US"/>
        </a:p>
      </dgm:t>
    </dgm:pt>
    <dgm:pt modelId="{A0BB3740-E59D-4ECD-B407-2706F2E180F6}" type="parTrans" cxnId="{091C5016-D405-4BB8-B692-B4BE42337C8B}">
      <dgm:prSet/>
      <dgm:spPr/>
      <dgm:t>
        <a:bodyPr/>
        <a:lstStyle/>
        <a:p>
          <a:endParaRPr lang="en-US"/>
        </a:p>
      </dgm:t>
    </dgm:pt>
    <dgm:pt modelId="{D86AAF40-A042-4289-A6C3-C0A5B60964FA}" type="sibTrans" cxnId="{091C5016-D405-4BB8-B692-B4BE42337C8B}">
      <dgm:prSet/>
      <dgm:spPr/>
      <dgm:t>
        <a:bodyPr/>
        <a:lstStyle/>
        <a:p>
          <a:endParaRPr lang="en-US"/>
        </a:p>
      </dgm:t>
    </dgm:pt>
    <dgm:pt modelId="{7B7633A1-49EF-4FB1-A56C-2CD6FB0AE6F5}" type="pres">
      <dgm:prSet presAssocID="{0A9E9654-C8E0-44B3-865D-10D76CF4B28D}" presName="root" presStyleCnt="0">
        <dgm:presLayoutVars>
          <dgm:dir/>
          <dgm:resizeHandles val="exact"/>
        </dgm:presLayoutVars>
      </dgm:prSet>
      <dgm:spPr/>
    </dgm:pt>
    <dgm:pt modelId="{CF864F78-B22C-474E-ADB7-93C2C47EF15A}" type="pres">
      <dgm:prSet presAssocID="{A3C389EA-EF13-4603-926D-6514876B57D2}" presName="compNode" presStyleCnt="0"/>
      <dgm:spPr/>
    </dgm:pt>
    <dgm:pt modelId="{C19956AD-C4CB-45D8-8A56-39BC549A75AE}" type="pres">
      <dgm:prSet presAssocID="{A3C389EA-EF13-4603-926D-6514876B57D2}" presName="iconBgRect" presStyleLbl="bgShp" presStyleIdx="0" presStyleCnt="3"/>
      <dgm:spPr/>
    </dgm:pt>
    <dgm:pt modelId="{5BADA77B-4288-49E3-A7B2-19621917A8C1}" type="pres">
      <dgm:prSet presAssocID="{A3C389EA-EF13-4603-926D-6514876B57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FEDAAE4-FF0D-4403-B190-4D92556A97DB}" type="pres">
      <dgm:prSet presAssocID="{A3C389EA-EF13-4603-926D-6514876B57D2}" presName="spaceRect" presStyleCnt="0"/>
      <dgm:spPr/>
    </dgm:pt>
    <dgm:pt modelId="{5EDAD530-B64E-47CE-862E-AE0F3AAFA584}" type="pres">
      <dgm:prSet presAssocID="{A3C389EA-EF13-4603-926D-6514876B57D2}" presName="textRect" presStyleLbl="revTx" presStyleIdx="0" presStyleCnt="3">
        <dgm:presLayoutVars>
          <dgm:chMax val="1"/>
          <dgm:chPref val="1"/>
        </dgm:presLayoutVars>
      </dgm:prSet>
      <dgm:spPr/>
    </dgm:pt>
    <dgm:pt modelId="{199FD49B-8678-49F6-9CEF-E4F93B7E7231}" type="pres">
      <dgm:prSet presAssocID="{0E2A2514-7ED6-45F5-B541-5B3B28818D45}" presName="sibTrans" presStyleCnt="0"/>
      <dgm:spPr/>
    </dgm:pt>
    <dgm:pt modelId="{18E2C9A6-EB11-4894-8D1D-90AE9D9F7FE7}" type="pres">
      <dgm:prSet presAssocID="{A6872A8D-45E0-41BE-9D5F-81FC795055AD}" presName="compNode" presStyleCnt="0"/>
      <dgm:spPr/>
    </dgm:pt>
    <dgm:pt modelId="{16613303-1D10-43F7-81D9-D68F7A87189E}" type="pres">
      <dgm:prSet presAssocID="{A6872A8D-45E0-41BE-9D5F-81FC795055AD}" presName="iconBgRect" presStyleLbl="bgShp" presStyleIdx="1" presStyleCnt="3"/>
      <dgm:spPr/>
    </dgm:pt>
    <dgm:pt modelId="{2339B91D-E099-4DD4-B979-D4B2BA2261CD}" type="pres">
      <dgm:prSet presAssocID="{A6872A8D-45E0-41BE-9D5F-81FC795055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1C830E5E-D142-4E7C-9913-03E4867C9463}" type="pres">
      <dgm:prSet presAssocID="{A6872A8D-45E0-41BE-9D5F-81FC795055AD}" presName="spaceRect" presStyleCnt="0"/>
      <dgm:spPr/>
    </dgm:pt>
    <dgm:pt modelId="{D9AEA58B-1EF8-4C75-A886-5454C3716E66}" type="pres">
      <dgm:prSet presAssocID="{A6872A8D-45E0-41BE-9D5F-81FC795055AD}" presName="textRect" presStyleLbl="revTx" presStyleIdx="1" presStyleCnt="3">
        <dgm:presLayoutVars>
          <dgm:chMax val="1"/>
          <dgm:chPref val="1"/>
        </dgm:presLayoutVars>
      </dgm:prSet>
      <dgm:spPr/>
    </dgm:pt>
    <dgm:pt modelId="{77158F59-FBDE-47A8-B9E7-D3A8A7652F15}" type="pres">
      <dgm:prSet presAssocID="{0ADE60C9-44B0-46A8-821E-51D18B9C3B53}" presName="sibTrans" presStyleCnt="0"/>
      <dgm:spPr/>
    </dgm:pt>
    <dgm:pt modelId="{AC793A2A-5938-42E1-A7E3-85D08A64FB15}" type="pres">
      <dgm:prSet presAssocID="{E94CCD12-8F7E-4552-95AA-AD8E0CD443E0}" presName="compNode" presStyleCnt="0"/>
      <dgm:spPr/>
    </dgm:pt>
    <dgm:pt modelId="{6C0424AE-6225-42C7-BC0E-51F0CEAEAA34}" type="pres">
      <dgm:prSet presAssocID="{E94CCD12-8F7E-4552-95AA-AD8E0CD443E0}" presName="iconBgRect" presStyleLbl="bgShp" presStyleIdx="2" presStyleCnt="3"/>
      <dgm:spPr/>
    </dgm:pt>
    <dgm:pt modelId="{DA16A7E7-E713-4C91-B899-9506DF324A49}" type="pres">
      <dgm:prSet presAssocID="{E94CCD12-8F7E-4552-95AA-AD8E0CD443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7915E040-4288-4F61-BB15-63D7A17DA5BD}" type="pres">
      <dgm:prSet presAssocID="{E94CCD12-8F7E-4552-95AA-AD8E0CD443E0}" presName="spaceRect" presStyleCnt="0"/>
      <dgm:spPr/>
    </dgm:pt>
    <dgm:pt modelId="{912A9FAC-5596-4134-A316-0A270901DB10}" type="pres">
      <dgm:prSet presAssocID="{E94CCD12-8F7E-4552-95AA-AD8E0CD443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1C5016-D405-4BB8-B692-B4BE42337C8B}" srcId="{0A9E9654-C8E0-44B3-865D-10D76CF4B28D}" destId="{E94CCD12-8F7E-4552-95AA-AD8E0CD443E0}" srcOrd="2" destOrd="0" parTransId="{A0BB3740-E59D-4ECD-B407-2706F2E180F6}" sibTransId="{D86AAF40-A042-4289-A6C3-C0A5B60964FA}"/>
    <dgm:cxn modelId="{4E5ECD5B-EA50-4EA2-9896-ABF041ECBBDE}" type="presOf" srcId="{0A9E9654-C8E0-44B3-865D-10D76CF4B28D}" destId="{7B7633A1-49EF-4FB1-A56C-2CD6FB0AE6F5}" srcOrd="0" destOrd="0" presId="urn:microsoft.com/office/officeart/2018/5/layout/IconCircleLabelList"/>
    <dgm:cxn modelId="{3922EB6C-A4AF-4A5C-ADFC-1D59C0473187}" type="presOf" srcId="{A3C389EA-EF13-4603-926D-6514876B57D2}" destId="{5EDAD530-B64E-47CE-862E-AE0F3AAFA584}" srcOrd="0" destOrd="0" presId="urn:microsoft.com/office/officeart/2018/5/layout/IconCircleLabelList"/>
    <dgm:cxn modelId="{69BFA270-FF19-44E5-B794-9D02CCF75F82}" srcId="{0A9E9654-C8E0-44B3-865D-10D76CF4B28D}" destId="{A6872A8D-45E0-41BE-9D5F-81FC795055AD}" srcOrd="1" destOrd="0" parTransId="{136D887A-B12F-411D-BFF2-46FEC42578E7}" sibTransId="{0ADE60C9-44B0-46A8-821E-51D18B9C3B53}"/>
    <dgm:cxn modelId="{7BB577AA-AFCF-4F81-B286-017ED1258292}" type="presOf" srcId="{A6872A8D-45E0-41BE-9D5F-81FC795055AD}" destId="{D9AEA58B-1EF8-4C75-A886-5454C3716E66}" srcOrd="0" destOrd="0" presId="urn:microsoft.com/office/officeart/2018/5/layout/IconCircleLabelList"/>
    <dgm:cxn modelId="{20CEFBE6-6997-4797-B23F-2032B84B01C8}" type="presOf" srcId="{E94CCD12-8F7E-4552-95AA-AD8E0CD443E0}" destId="{912A9FAC-5596-4134-A316-0A270901DB10}" srcOrd="0" destOrd="0" presId="urn:microsoft.com/office/officeart/2018/5/layout/IconCircleLabelList"/>
    <dgm:cxn modelId="{34E8D0F8-CE4D-4E4F-A17C-2EB6E909BF8D}" srcId="{0A9E9654-C8E0-44B3-865D-10D76CF4B28D}" destId="{A3C389EA-EF13-4603-926D-6514876B57D2}" srcOrd="0" destOrd="0" parTransId="{30C936AB-BCA6-4194-8188-DADDA6B6BC51}" sibTransId="{0E2A2514-7ED6-45F5-B541-5B3B28818D45}"/>
    <dgm:cxn modelId="{5742995B-D0D2-46C9-8338-22D1573E9276}" type="presParOf" srcId="{7B7633A1-49EF-4FB1-A56C-2CD6FB0AE6F5}" destId="{CF864F78-B22C-474E-ADB7-93C2C47EF15A}" srcOrd="0" destOrd="0" presId="urn:microsoft.com/office/officeart/2018/5/layout/IconCircleLabelList"/>
    <dgm:cxn modelId="{0C9BA248-2B02-4C90-BCA9-0D8E3DA5822B}" type="presParOf" srcId="{CF864F78-B22C-474E-ADB7-93C2C47EF15A}" destId="{C19956AD-C4CB-45D8-8A56-39BC549A75AE}" srcOrd="0" destOrd="0" presId="urn:microsoft.com/office/officeart/2018/5/layout/IconCircleLabelList"/>
    <dgm:cxn modelId="{18688D07-F3BE-4D85-AF66-C6A6529B0F6D}" type="presParOf" srcId="{CF864F78-B22C-474E-ADB7-93C2C47EF15A}" destId="{5BADA77B-4288-49E3-A7B2-19621917A8C1}" srcOrd="1" destOrd="0" presId="urn:microsoft.com/office/officeart/2018/5/layout/IconCircleLabelList"/>
    <dgm:cxn modelId="{CDE21BA7-5598-4B9E-AD69-020ED784360E}" type="presParOf" srcId="{CF864F78-B22C-474E-ADB7-93C2C47EF15A}" destId="{7FEDAAE4-FF0D-4403-B190-4D92556A97DB}" srcOrd="2" destOrd="0" presId="urn:microsoft.com/office/officeart/2018/5/layout/IconCircleLabelList"/>
    <dgm:cxn modelId="{58461458-41C6-44B6-8770-DF95C830298B}" type="presParOf" srcId="{CF864F78-B22C-474E-ADB7-93C2C47EF15A}" destId="{5EDAD530-B64E-47CE-862E-AE0F3AAFA584}" srcOrd="3" destOrd="0" presId="urn:microsoft.com/office/officeart/2018/5/layout/IconCircleLabelList"/>
    <dgm:cxn modelId="{2339795C-272D-4B32-8AB0-FFF3818F2864}" type="presParOf" srcId="{7B7633A1-49EF-4FB1-A56C-2CD6FB0AE6F5}" destId="{199FD49B-8678-49F6-9CEF-E4F93B7E7231}" srcOrd="1" destOrd="0" presId="urn:microsoft.com/office/officeart/2018/5/layout/IconCircleLabelList"/>
    <dgm:cxn modelId="{4CEEC4B0-D1DB-4B29-B5AF-78198C8D5E11}" type="presParOf" srcId="{7B7633A1-49EF-4FB1-A56C-2CD6FB0AE6F5}" destId="{18E2C9A6-EB11-4894-8D1D-90AE9D9F7FE7}" srcOrd="2" destOrd="0" presId="urn:microsoft.com/office/officeart/2018/5/layout/IconCircleLabelList"/>
    <dgm:cxn modelId="{1D538BEE-5A39-4768-A5D6-379117A318B1}" type="presParOf" srcId="{18E2C9A6-EB11-4894-8D1D-90AE9D9F7FE7}" destId="{16613303-1D10-43F7-81D9-D68F7A87189E}" srcOrd="0" destOrd="0" presId="urn:microsoft.com/office/officeart/2018/5/layout/IconCircleLabelList"/>
    <dgm:cxn modelId="{1EBF85C2-4CE5-4250-A85E-0F6ECA487786}" type="presParOf" srcId="{18E2C9A6-EB11-4894-8D1D-90AE9D9F7FE7}" destId="{2339B91D-E099-4DD4-B979-D4B2BA2261CD}" srcOrd="1" destOrd="0" presId="urn:microsoft.com/office/officeart/2018/5/layout/IconCircleLabelList"/>
    <dgm:cxn modelId="{35EC5F3B-4C60-4961-A2E4-B51B54C6B6C8}" type="presParOf" srcId="{18E2C9A6-EB11-4894-8D1D-90AE9D9F7FE7}" destId="{1C830E5E-D142-4E7C-9913-03E4867C9463}" srcOrd="2" destOrd="0" presId="urn:microsoft.com/office/officeart/2018/5/layout/IconCircleLabelList"/>
    <dgm:cxn modelId="{DBB8A61C-4714-4DEF-8430-162AFA50B738}" type="presParOf" srcId="{18E2C9A6-EB11-4894-8D1D-90AE9D9F7FE7}" destId="{D9AEA58B-1EF8-4C75-A886-5454C3716E66}" srcOrd="3" destOrd="0" presId="urn:microsoft.com/office/officeart/2018/5/layout/IconCircleLabelList"/>
    <dgm:cxn modelId="{F7484CA6-A4F9-492D-8263-7FADB0635BB6}" type="presParOf" srcId="{7B7633A1-49EF-4FB1-A56C-2CD6FB0AE6F5}" destId="{77158F59-FBDE-47A8-B9E7-D3A8A7652F15}" srcOrd="3" destOrd="0" presId="urn:microsoft.com/office/officeart/2018/5/layout/IconCircleLabelList"/>
    <dgm:cxn modelId="{5458A8BC-59F6-4DE5-AD21-C81473AEBE87}" type="presParOf" srcId="{7B7633A1-49EF-4FB1-A56C-2CD6FB0AE6F5}" destId="{AC793A2A-5938-42E1-A7E3-85D08A64FB15}" srcOrd="4" destOrd="0" presId="urn:microsoft.com/office/officeart/2018/5/layout/IconCircleLabelList"/>
    <dgm:cxn modelId="{737392FB-AA69-42FE-B37D-C31CF52C4E6A}" type="presParOf" srcId="{AC793A2A-5938-42E1-A7E3-85D08A64FB15}" destId="{6C0424AE-6225-42C7-BC0E-51F0CEAEAA34}" srcOrd="0" destOrd="0" presId="urn:microsoft.com/office/officeart/2018/5/layout/IconCircleLabelList"/>
    <dgm:cxn modelId="{87B6228A-D7EC-459B-A834-D2758ED1F354}" type="presParOf" srcId="{AC793A2A-5938-42E1-A7E3-85D08A64FB15}" destId="{DA16A7E7-E713-4C91-B899-9506DF324A49}" srcOrd="1" destOrd="0" presId="urn:microsoft.com/office/officeart/2018/5/layout/IconCircleLabelList"/>
    <dgm:cxn modelId="{BF7F7793-75EC-4D17-A916-F41CF3D488DB}" type="presParOf" srcId="{AC793A2A-5938-42E1-A7E3-85D08A64FB15}" destId="{7915E040-4288-4F61-BB15-63D7A17DA5BD}" srcOrd="2" destOrd="0" presId="urn:microsoft.com/office/officeart/2018/5/layout/IconCircleLabelList"/>
    <dgm:cxn modelId="{B040E9C5-D246-4CC0-BB66-D1D095EB3A17}" type="presParOf" srcId="{AC793A2A-5938-42E1-A7E3-85D08A64FB15}" destId="{912A9FAC-5596-4134-A316-0A270901DB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8A3DE-3A6A-4FE6-B9D7-3B35B59FB41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61AB175-0533-4CB6-B995-E3A22CCAA44D}">
      <dgm:prSet/>
      <dgm:spPr/>
      <dgm:t>
        <a:bodyPr/>
        <a:lstStyle/>
        <a:p>
          <a:pPr>
            <a:defRPr b="1"/>
          </a:pPr>
          <a:r>
            <a:rPr lang="pt-BR"/>
            <a:t>Modelo de regressão linear múltipla:</a:t>
          </a:r>
          <a:endParaRPr lang="en-US"/>
        </a:p>
      </dgm:t>
    </dgm:pt>
    <dgm:pt modelId="{93DA214A-F26C-4550-976F-6B25772799C3}" type="parTrans" cxnId="{26352124-5312-4874-8609-D391494F6AFB}">
      <dgm:prSet/>
      <dgm:spPr/>
      <dgm:t>
        <a:bodyPr/>
        <a:lstStyle/>
        <a:p>
          <a:endParaRPr lang="en-US"/>
        </a:p>
      </dgm:t>
    </dgm:pt>
    <dgm:pt modelId="{5420174B-54BD-4E75-B77C-D818367BA327}" type="sibTrans" cxnId="{26352124-5312-4874-8609-D391494F6AFB}">
      <dgm:prSet/>
      <dgm:spPr/>
      <dgm:t>
        <a:bodyPr/>
        <a:lstStyle/>
        <a:p>
          <a:endParaRPr lang="en-US"/>
        </a:p>
      </dgm:t>
    </dgm:pt>
    <dgm:pt modelId="{E7B3AB48-0130-4F04-A47E-C082AEBF02B2}">
      <dgm:prSet/>
      <dgm:spPr/>
      <dgm:t>
        <a:bodyPr/>
        <a:lstStyle/>
        <a:p>
          <a:r>
            <a:rPr lang="pt-BR"/>
            <a:t>O modelo descreve a relação entre a variável de resposta Yi​ e as variáveis preditoras xki​, onde i representa o número de observações e k o número de variáveis preditoras (termopares). O modelo inclui os coeficientes de inclinação (1,2,...,β1​,β2​,...,βk​) e o termo de interceptação (β0​).</a:t>
          </a:r>
          <a:endParaRPr lang="en-US"/>
        </a:p>
      </dgm:t>
    </dgm:pt>
    <dgm:pt modelId="{A0F62769-4CC5-43CB-8EE6-C06608ED3F5C}" type="parTrans" cxnId="{4439882D-9CF2-4E86-916C-96AF55E6C548}">
      <dgm:prSet/>
      <dgm:spPr/>
      <dgm:t>
        <a:bodyPr/>
        <a:lstStyle/>
        <a:p>
          <a:endParaRPr lang="en-US"/>
        </a:p>
      </dgm:t>
    </dgm:pt>
    <dgm:pt modelId="{EFEC90CC-F26E-4D8A-83E4-3AA202876993}" type="sibTrans" cxnId="{4439882D-9CF2-4E86-916C-96AF55E6C548}">
      <dgm:prSet/>
      <dgm:spPr/>
      <dgm:t>
        <a:bodyPr/>
        <a:lstStyle/>
        <a:p>
          <a:endParaRPr lang="en-US"/>
        </a:p>
      </dgm:t>
    </dgm:pt>
    <dgm:pt modelId="{A87A66A3-7DCD-41D0-83D3-4D2DBC3CB8D7}">
      <dgm:prSet/>
      <dgm:spPr/>
      <dgm:t>
        <a:bodyPr/>
        <a:lstStyle/>
        <a:p>
          <a:pPr>
            <a:defRPr b="1"/>
          </a:pPr>
          <a:r>
            <a:rPr lang="pt-BR"/>
            <a:t>Estimação dos parâmetros do modelo:</a:t>
          </a:r>
          <a:endParaRPr lang="en-US"/>
        </a:p>
      </dgm:t>
    </dgm:pt>
    <dgm:pt modelId="{81DF7137-4842-4065-958D-1CB9F32DA991}" type="parTrans" cxnId="{8C6B1E9B-E825-4068-BFAC-6607B38B5F6A}">
      <dgm:prSet/>
      <dgm:spPr/>
      <dgm:t>
        <a:bodyPr/>
        <a:lstStyle/>
        <a:p>
          <a:endParaRPr lang="en-US"/>
        </a:p>
      </dgm:t>
    </dgm:pt>
    <dgm:pt modelId="{4AA38CF7-8EEC-4DCF-8135-5A3DD582E8DC}" type="sibTrans" cxnId="{8C6B1E9B-E825-4068-BFAC-6607B38B5F6A}">
      <dgm:prSet/>
      <dgm:spPr/>
      <dgm:t>
        <a:bodyPr/>
        <a:lstStyle/>
        <a:p>
          <a:endParaRPr lang="en-US"/>
        </a:p>
      </dgm:t>
    </dgm:pt>
    <dgm:pt modelId="{7F3927C3-BFF5-4B57-95BA-A6D24F7DCF8C}">
      <dgm:prSet/>
      <dgm:spPr/>
      <dgm:t>
        <a:bodyPr/>
        <a:lstStyle/>
        <a:p>
          <a:r>
            <a:rPr lang="pt-BR"/>
            <a:t>Os parâmetros do modelo (β) são estimados usando o método dos mínimos quadrados. A matriz X′X é invertida para calcular os estimadores dos parâmetros , conforme a equação ˆ=′−1′βˆ=X′X−1X′Y.</a:t>
          </a:r>
          <a:endParaRPr lang="en-US"/>
        </a:p>
      </dgm:t>
    </dgm:pt>
    <dgm:pt modelId="{9728BF87-0954-4FE7-9B14-A3753727260D}" type="parTrans" cxnId="{A385BE39-54F3-43A0-BA20-A79592F447D7}">
      <dgm:prSet/>
      <dgm:spPr/>
      <dgm:t>
        <a:bodyPr/>
        <a:lstStyle/>
        <a:p>
          <a:endParaRPr lang="en-US"/>
        </a:p>
      </dgm:t>
    </dgm:pt>
    <dgm:pt modelId="{8DC5B4CA-61FD-4D3C-A058-AD3B64ED85FC}" type="sibTrans" cxnId="{A385BE39-54F3-43A0-BA20-A79592F447D7}">
      <dgm:prSet/>
      <dgm:spPr/>
      <dgm:t>
        <a:bodyPr/>
        <a:lstStyle/>
        <a:p>
          <a:endParaRPr lang="en-US"/>
        </a:p>
      </dgm:t>
    </dgm:pt>
    <dgm:pt modelId="{4ABE05A2-511A-4753-AB4B-91829CA1F201}">
      <dgm:prSet/>
      <dgm:spPr/>
      <dgm:t>
        <a:bodyPr/>
        <a:lstStyle/>
        <a:p>
          <a:pPr>
            <a:defRPr b="1"/>
          </a:pPr>
          <a:r>
            <a:rPr lang="pt-BR"/>
            <a:t>Coeficiente de determinação:</a:t>
          </a:r>
          <a:endParaRPr lang="en-US"/>
        </a:p>
      </dgm:t>
    </dgm:pt>
    <dgm:pt modelId="{AD322EC6-93C8-4BB6-B2B5-439B763A1A96}" type="parTrans" cxnId="{A113F7B4-285B-4913-AEEC-2DD7ED0716E6}">
      <dgm:prSet/>
      <dgm:spPr/>
      <dgm:t>
        <a:bodyPr/>
        <a:lstStyle/>
        <a:p>
          <a:endParaRPr lang="en-US"/>
        </a:p>
      </dgm:t>
    </dgm:pt>
    <dgm:pt modelId="{5D85AFC8-66DD-400C-9FE1-897A2F659659}" type="sibTrans" cxnId="{A113F7B4-285B-4913-AEEC-2DD7ED0716E6}">
      <dgm:prSet/>
      <dgm:spPr/>
      <dgm:t>
        <a:bodyPr/>
        <a:lstStyle/>
        <a:p>
          <a:endParaRPr lang="en-US"/>
        </a:p>
      </dgm:t>
    </dgm:pt>
    <dgm:pt modelId="{B8CB2BC5-CE4D-4E5D-92E1-A8F01E1C3A00}">
      <dgm:prSet/>
      <dgm:spPr/>
      <dgm:t>
        <a:bodyPr/>
        <a:lstStyle/>
        <a:p>
          <a:r>
            <a:rPr lang="pt-BR"/>
            <a:t>O coeficiente de determinação é calculado como o quadrado do cosseno do ângulo  entre o vetor de observações da variável resposta e sua projeção ortogonal no subespaço gerado pelas variáveis preditoras. Este coeficiente mede a proporção da variabilidade na variável de resposta que é explicada pelo modelo de regressão. Quanto mais próximo de 1, melhor o modelo se ajusta aos dados.</a:t>
          </a:r>
          <a:endParaRPr lang="en-US"/>
        </a:p>
      </dgm:t>
    </dgm:pt>
    <dgm:pt modelId="{2B6B35D8-F84D-470B-96F9-989105879386}" type="parTrans" cxnId="{3C2E9373-2D32-4897-9C44-6B9D2501B921}">
      <dgm:prSet/>
      <dgm:spPr/>
      <dgm:t>
        <a:bodyPr/>
        <a:lstStyle/>
        <a:p>
          <a:endParaRPr lang="en-US"/>
        </a:p>
      </dgm:t>
    </dgm:pt>
    <dgm:pt modelId="{E21653FD-56D1-4B00-B205-F993F5BE9FFE}" type="sibTrans" cxnId="{3C2E9373-2D32-4897-9C44-6B9D2501B921}">
      <dgm:prSet/>
      <dgm:spPr/>
      <dgm:t>
        <a:bodyPr/>
        <a:lstStyle/>
        <a:p>
          <a:endParaRPr lang="en-US"/>
        </a:p>
      </dgm:t>
    </dgm:pt>
    <dgm:pt modelId="{4D24F508-4BE7-4BF8-A2B3-DFD534C98445}">
      <dgm:prSet/>
      <dgm:spPr/>
      <dgm:t>
        <a:bodyPr/>
        <a:lstStyle/>
        <a:p>
          <a:pPr>
            <a:defRPr b="1"/>
          </a:pPr>
          <a:r>
            <a:rPr lang="pt-BR"/>
            <a:t>Interpretação do coeficiente de determinação:</a:t>
          </a:r>
          <a:endParaRPr lang="en-US"/>
        </a:p>
      </dgm:t>
    </dgm:pt>
    <dgm:pt modelId="{8D8686B8-7D61-4E3E-9C25-5028789B01D7}" type="parTrans" cxnId="{2BCECAD2-169C-468D-A8DF-974E85F305B4}">
      <dgm:prSet/>
      <dgm:spPr/>
      <dgm:t>
        <a:bodyPr/>
        <a:lstStyle/>
        <a:p>
          <a:endParaRPr lang="en-US"/>
        </a:p>
      </dgm:t>
    </dgm:pt>
    <dgm:pt modelId="{B29F946F-BFC7-41AA-B35A-2B17B1E0A10E}" type="sibTrans" cxnId="{2BCECAD2-169C-468D-A8DF-974E85F305B4}">
      <dgm:prSet/>
      <dgm:spPr/>
      <dgm:t>
        <a:bodyPr/>
        <a:lstStyle/>
        <a:p>
          <a:endParaRPr lang="en-US"/>
        </a:p>
      </dgm:t>
    </dgm:pt>
    <dgm:pt modelId="{736AAAFD-4F68-4427-AA60-D62268AB275C}">
      <dgm:prSet/>
      <dgm:spPr/>
      <dgm:t>
        <a:bodyPr/>
        <a:lstStyle/>
        <a:p>
          <a:r>
            <a:rPr lang="pt-BR"/>
            <a:t>Um R² próximo de 1 indica que o modelo de regressão explica uma grande parte da variabilidade na variável de resposta. Por outro lado, um R² próximo de 0 sugere que o modelo não é capaz de explicar a variabilidade na variável de resposta.</a:t>
          </a:r>
          <a:endParaRPr lang="en-US"/>
        </a:p>
      </dgm:t>
    </dgm:pt>
    <dgm:pt modelId="{3B0CDE4C-473A-446E-B427-837886ED6F6C}" type="parTrans" cxnId="{B869C86D-1B79-4E79-8A02-EE2EAA4ABC83}">
      <dgm:prSet/>
      <dgm:spPr/>
      <dgm:t>
        <a:bodyPr/>
        <a:lstStyle/>
        <a:p>
          <a:endParaRPr lang="en-US"/>
        </a:p>
      </dgm:t>
    </dgm:pt>
    <dgm:pt modelId="{0962F073-BF00-4D71-99B2-E37E357AEFF4}" type="sibTrans" cxnId="{B869C86D-1B79-4E79-8A02-EE2EAA4ABC83}">
      <dgm:prSet/>
      <dgm:spPr/>
      <dgm:t>
        <a:bodyPr/>
        <a:lstStyle/>
        <a:p>
          <a:endParaRPr lang="en-US"/>
        </a:p>
      </dgm:t>
    </dgm:pt>
    <dgm:pt modelId="{05A8B4C8-8326-4C57-9289-E20E16BC9FE8}" type="pres">
      <dgm:prSet presAssocID="{E7F8A3DE-3A6A-4FE6-B9D7-3B35B59FB41C}" presName="root" presStyleCnt="0">
        <dgm:presLayoutVars>
          <dgm:dir/>
          <dgm:resizeHandles val="exact"/>
        </dgm:presLayoutVars>
      </dgm:prSet>
      <dgm:spPr/>
    </dgm:pt>
    <dgm:pt modelId="{072CAC75-62B4-482F-A56C-48047ACCFCE8}" type="pres">
      <dgm:prSet presAssocID="{861AB175-0533-4CB6-B995-E3A22CCAA44D}" presName="compNode" presStyleCnt="0"/>
      <dgm:spPr/>
    </dgm:pt>
    <dgm:pt modelId="{77F04E8C-4567-4790-A41D-F594CB2D30F7}" type="pres">
      <dgm:prSet presAssocID="{861AB175-0533-4CB6-B995-E3A22CCAA4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55219230-5D2D-4FEF-8DA8-D8198DEA4B17}" type="pres">
      <dgm:prSet presAssocID="{861AB175-0533-4CB6-B995-E3A22CCAA44D}" presName="iconSpace" presStyleCnt="0"/>
      <dgm:spPr/>
    </dgm:pt>
    <dgm:pt modelId="{ED4967DF-278B-4955-AF2D-9A6E0DEA346E}" type="pres">
      <dgm:prSet presAssocID="{861AB175-0533-4CB6-B995-E3A22CCAA44D}" presName="parTx" presStyleLbl="revTx" presStyleIdx="0" presStyleCnt="8">
        <dgm:presLayoutVars>
          <dgm:chMax val="0"/>
          <dgm:chPref val="0"/>
        </dgm:presLayoutVars>
      </dgm:prSet>
      <dgm:spPr/>
    </dgm:pt>
    <dgm:pt modelId="{D9F68EA7-24E6-41DC-B216-D93149908FE7}" type="pres">
      <dgm:prSet presAssocID="{861AB175-0533-4CB6-B995-E3A22CCAA44D}" presName="txSpace" presStyleCnt="0"/>
      <dgm:spPr/>
    </dgm:pt>
    <dgm:pt modelId="{6B2CB347-1883-4D97-B088-13D45D307A93}" type="pres">
      <dgm:prSet presAssocID="{861AB175-0533-4CB6-B995-E3A22CCAA44D}" presName="desTx" presStyleLbl="revTx" presStyleIdx="1" presStyleCnt="8">
        <dgm:presLayoutVars/>
      </dgm:prSet>
      <dgm:spPr/>
    </dgm:pt>
    <dgm:pt modelId="{607EE647-1850-405D-91C9-B2D8B209549D}" type="pres">
      <dgm:prSet presAssocID="{5420174B-54BD-4E75-B77C-D818367BA327}" presName="sibTrans" presStyleCnt="0"/>
      <dgm:spPr/>
    </dgm:pt>
    <dgm:pt modelId="{4D53BB58-FBE5-4256-BDA1-1B5A8547BC1D}" type="pres">
      <dgm:prSet presAssocID="{A87A66A3-7DCD-41D0-83D3-4D2DBC3CB8D7}" presName="compNode" presStyleCnt="0"/>
      <dgm:spPr/>
    </dgm:pt>
    <dgm:pt modelId="{3E59E6B6-FB69-4E37-818D-0ABB151B8343}" type="pres">
      <dgm:prSet presAssocID="{A87A66A3-7DCD-41D0-83D3-4D2DBC3CB8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lo"/>
        </a:ext>
      </dgm:extLst>
    </dgm:pt>
    <dgm:pt modelId="{A9BA7149-69E4-4E39-A7A1-023F4578A173}" type="pres">
      <dgm:prSet presAssocID="{A87A66A3-7DCD-41D0-83D3-4D2DBC3CB8D7}" presName="iconSpace" presStyleCnt="0"/>
      <dgm:spPr/>
    </dgm:pt>
    <dgm:pt modelId="{0CCB7388-473C-4778-B9F5-3BD08F10B7A3}" type="pres">
      <dgm:prSet presAssocID="{A87A66A3-7DCD-41D0-83D3-4D2DBC3CB8D7}" presName="parTx" presStyleLbl="revTx" presStyleIdx="2" presStyleCnt="8">
        <dgm:presLayoutVars>
          <dgm:chMax val="0"/>
          <dgm:chPref val="0"/>
        </dgm:presLayoutVars>
      </dgm:prSet>
      <dgm:spPr/>
    </dgm:pt>
    <dgm:pt modelId="{3798E92B-B041-40C4-B030-99184C85CB80}" type="pres">
      <dgm:prSet presAssocID="{A87A66A3-7DCD-41D0-83D3-4D2DBC3CB8D7}" presName="txSpace" presStyleCnt="0"/>
      <dgm:spPr/>
    </dgm:pt>
    <dgm:pt modelId="{57928F95-02B8-42AC-B5B6-CC23F8D730AD}" type="pres">
      <dgm:prSet presAssocID="{A87A66A3-7DCD-41D0-83D3-4D2DBC3CB8D7}" presName="desTx" presStyleLbl="revTx" presStyleIdx="3" presStyleCnt="8">
        <dgm:presLayoutVars/>
      </dgm:prSet>
      <dgm:spPr/>
    </dgm:pt>
    <dgm:pt modelId="{D223A51A-11B4-4A85-9D13-CBE9B9CAA4D7}" type="pres">
      <dgm:prSet presAssocID="{4AA38CF7-8EEC-4DCF-8135-5A3DD582E8DC}" presName="sibTrans" presStyleCnt="0"/>
      <dgm:spPr/>
    </dgm:pt>
    <dgm:pt modelId="{AA239ACF-F783-4BF8-B698-3C1F6369E9F1}" type="pres">
      <dgm:prSet presAssocID="{4ABE05A2-511A-4753-AB4B-91829CA1F201}" presName="compNode" presStyleCnt="0"/>
      <dgm:spPr/>
    </dgm:pt>
    <dgm:pt modelId="{AFAF83F6-3974-4C7B-A722-7824EA891366}" type="pres">
      <dgm:prSet presAssocID="{4ABE05A2-511A-4753-AB4B-91829CA1F2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7D549A8-AF32-48AD-A5A8-A0F78386D5D2}" type="pres">
      <dgm:prSet presAssocID="{4ABE05A2-511A-4753-AB4B-91829CA1F201}" presName="iconSpace" presStyleCnt="0"/>
      <dgm:spPr/>
    </dgm:pt>
    <dgm:pt modelId="{F5DA8FF6-E57B-4EF3-8536-5F239ED169AD}" type="pres">
      <dgm:prSet presAssocID="{4ABE05A2-511A-4753-AB4B-91829CA1F201}" presName="parTx" presStyleLbl="revTx" presStyleIdx="4" presStyleCnt="8">
        <dgm:presLayoutVars>
          <dgm:chMax val="0"/>
          <dgm:chPref val="0"/>
        </dgm:presLayoutVars>
      </dgm:prSet>
      <dgm:spPr/>
    </dgm:pt>
    <dgm:pt modelId="{5FA65454-FF96-4EDB-A133-06AAF467301D}" type="pres">
      <dgm:prSet presAssocID="{4ABE05A2-511A-4753-AB4B-91829CA1F201}" presName="txSpace" presStyleCnt="0"/>
      <dgm:spPr/>
    </dgm:pt>
    <dgm:pt modelId="{7AE70ABB-448B-4A00-BAA7-AD8993DBFC0F}" type="pres">
      <dgm:prSet presAssocID="{4ABE05A2-511A-4753-AB4B-91829CA1F201}" presName="desTx" presStyleLbl="revTx" presStyleIdx="5" presStyleCnt="8">
        <dgm:presLayoutVars/>
      </dgm:prSet>
      <dgm:spPr/>
    </dgm:pt>
    <dgm:pt modelId="{8FAC3B5C-CB3B-4DB3-8207-43055FBC3368}" type="pres">
      <dgm:prSet presAssocID="{5D85AFC8-66DD-400C-9FE1-897A2F659659}" presName="sibTrans" presStyleCnt="0"/>
      <dgm:spPr/>
    </dgm:pt>
    <dgm:pt modelId="{2D51A678-FA80-404A-BC90-E11D8FFCE6D2}" type="pres">
      <dgm:prSet presAssocID="{4D24F508-4BE7-4BF8-A2B3-DFD534C98445}" presName="compNode" presStyleCnt="0"/>
      <dgm:spPr/>
    </dgm:pt>
    <dgm:pt modelId="{1EB79A60-8114-4C05-AD41-054868129348}" type="pres">
      <dgm:prSet presAssocID="{4D24F508-4BE7-4BF8-A2B3-DFD534C984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6CBB3BE2-6569-43CF-9E9B-D8D1DF69F01D}" type="pres">
      <dgm:prSet presAssocID="{4D24F508-4BE7-4BF8-A2B3-DFD534C98445}" presName="iconSpace" presStyleCnt="0"/>
      <dgm:spPr/>
    </dgm:pt>
    <dgm:pt modelId="{BBA6AEFE-4367-4768-9968-3560AC24AF36}" type="pres">
      <dgm:prSet presAssocID="{4D24F508-4BE7-4BF8-A2B3-DFD534C98445}" presName="parTx" presStyleLbl="revTx" presStyleIdx="6" presStyleCnt="8">
        <dgm:presLayoutVars>
          <dgm:chMax val="0"/>
          <dgm:chPref val="0"/>
        </dgm:presLayoutVars>
      </dgm:prSet>
      <dgm:spPr/>
    </dgm:pt>
    <dgm:pt modelId="{3920753F-B578-404A-81CF-40595C995688}" type="pres">
      <dgm:prSet presAssocID="{4D24F508-4BE7-4BF8-A2B3-DFD534C98445}" presName="txSpace" presStyleCnt="0"/>
      <dgm:spPr/>
    </dgm:pt>
    <dgm:pt modelId="{C4CC82DC-6623-4265-8393-3ECBBD76EC07}" type="pres">
      <dgm:prSet presAssocID="{4D24F508-4BE7-4BF8-A2B3-DFD534C98445}" presName="desTx" presStyleLbl="revTx" presStyleIdx="7" presStyleCnt="8">
        <dgm:presLayoutVars/>
      </dgm:prSet>
      <dgm:spPr/>
    </dgm:pt>
  </dgm:ptLst>
  <dgm:cxnLst>
    <dgm:cxn modelId="{921A1A18-0DBD-433C-A6C1-5A7B4BDA68EA}" type="presOf" srcId="{4D24F508-4BE7-4BF8-A2B3-DFD534C98445}" destId="{BBA6AEFE-4367-4768-9968-3560AC24AF36}" srcOrd="0" destOrd="0" presId="urn:microsoft.com/office/officeart/2018/2/layout/IconLabelDescriptionList"/>
    <dgm:cxn modelId="{26352124-5312-4874-8609-D391494F6AFB}" srcId="{E7F8A3DE-3A6A-4FE6-B9D7-3B35B59FB41C}" destId="{861AB175-0533-4CB6-B995-E3A22CCAA44D}" srcOrd="0" destOrd="0" parTransId="{93DA214A-F26C-4550-976F-6B25772799C3}" sibTransId="{5420174B-54BD-4E75-B77C-D818367BA327}"/>
    <dgm:cxn modelId="{4439882D-9CF2-4E86-916C-96AF55E6C548}" srcId="{861AB175-0533-4CB6-B995-E3A22CCAA44D}" destId="{E7B3AB48-0130-4F04-A47E-C082AEBF02B2}" srcOrd="0" destOrd="0" parTransId="{A0F62769-4CC5-43CB-8EE6-C06608ED3F5C}" sibTransId="{EFEC90CC-F26E-4D8A-83E4-3AA202876993}"/>
    <dgm:cxn modelId="{E72AD736-0881-4C2C-9111-963C2D14840D}" type="presOf" srcId="{B8CB2BC5-CE4D-4E5D-92E1-A8F01E1C3A00}" destId="{7AE70ABB-448B-4A00-BAA7-AD8993DBFC0F}" srcOrd="0" destOrd="0" presId="urn:microsoft.com/office/officeart/2018/2/layout/IconLabelDescriptionList"/>
    <dgm:cxn modelId="{A385BE39-54F3-43A0-BA20-A79592F447D7}" srcId="{A87A66A3-7DCD-41D0-83D3-4D2DBC3CB8D7}" destId="{7F3927C3-BFF5-4B57-95BA-A6D24F7DCF8C}" srcOrd="0" destOrd="0" parTransId="{9728BF87-0954-4FE7-9B14-A3753727260D}" sibTransId="{8DC5B4CA-61FD-4D3C-A058-AD3B64ED85FC}"/>
    <dgm:cxn modelId="{B869C86D-1B79-4E79-8A02-EE2EAA4ABC83}" srcId="{4D24F508-4BE7-4BF8-A2B3-DFD534C98445}" destId="{736AAAFD-4F68-4427-AA60-D62268AB275C}" srcOrd="0" destOrd="0" parTransId="{3B0CDE4C-473A-446E-B427-837886ED6F6C}" sibTransId="{0962F073-BF00-4D71-99B2-E37E357AEFF4}"/>
    <dgm:cxn modelId="{AEA69150-89D3-4E83-BA2C-48D2159E02FC}" type="presOf" srcId="{7F3927C3-BFF5-4B57-95BA-A6D24F7DCF8C}" destId="{57928F95-02B8-42AC-B5B6-CC23F8D730AD}" srcOrd="0" destOrd="0" presId="urn:microsoft.com/office/officeart/2018/2/layout/IconLabelDescriptionList"/>
    <dgm:cxn modelId="{3C2E9373-2D32-4897-9C44-6B9D2501B921}" srcId="{4ABE05A2-511A-4753-AB4B-91829CA1F201}" destId="{B8CB2BC5-CE4D-4E5D-92E1-A8F01E1C3A00}" srcOrd="0" destOrd="0" parTransId="{2B6B35D8-F84D-470B-96F9-989105879386}" sibTransId="{E21653FD-56D1-4B00-B205-F993F5BE9FFE}"/>
    <dgm:cxn modelId="{3E52587F-AD53-4833-A04C-2ABC8543A038}" type="presOf" srcId="{A87A66A3-7DCD-41D0-83D3-4D2DBC3CB8D7}" destId="{0CCB7388-473C-4778-B9F5-3BD08F10B7A3}" srcOrd="0" destOrd="0" presId="urn:microsoft.com/office/officeart/2018/2/layout/IconLabelDescriptionList"/>
    <dgm:cxn modelId="{037F4F89-E685-49DD-9B00-73080CC2F241}" type="presOf" srcId="{736AAAFD-4F68-4427-AA60-D62268AB275C}" destId="{C4CC82DC-6623-4265-8393-3ECBBD76EC07}" srcOrd="0" destOrd="0" presId="urn:microsoft.com/office/officeart/2018/2/layout/IconLabelDescriptionList"/>
    <dgm:cxn modelId="{8C6B1E9B-E825-4068-BFAC-6607B38B5F6A}" srcId="{E7F8A3DE-3A6A-4FE6-B9D7-3B35B59FB41C}" destId="{A87A66A3-7DCD-41D0-83D3-4D2DBC3CB8D7}" srcOrd="1" destOrd="0" parTransId="{81DF7137-4842-4065-958D-1CB9F32DA991}" sibTransId="{4AA38CF7-8EEC-4DCF-8135-5A3DD582E8DC}"/>
    <dgm:cxn modelId="{2D7DAAA0-6B03-4C4F-BEBC-424F8290FF51}" type="presOf" srcId="{E7B3AB48-0130-4F04-A47E-C082AEBF02B2}" destId="{6B2CB347-1883-4D97-B088-13D45D307A93}" srcOrd="0" destOrd="0" presId="urn:microsoft.com/office/officeart/2018/2/layout/IconLabelDescriptionList"/>
    <dgm:cxn modelId="{A113F7B4-285B-4913-AEEC-2DD7ED0716E6}" srcId="{E7F8A3DE-3A6A-4FE6-B9D7-3B35B59FB41C}" destId="{4ABE05A2-511A-4753-AB4B-91829CA1F201}" srcOrd="2" destOrd="0" parTransId="{AD322EC6-93C8-4BB6-B2B5-439B763A1A96}" sibTransId="{5D85AFC8-66DD-400C-9FE1-897A2F659659}"/>
    <dgm:cxn modelId="{1EB713C6-4D00-4398-9099-F1A0C7AF6896}" type="presOf" srcId="{861AB175-0533-4CB6-B995-E3A22CCAA44D}" destId="{ED4967DF-278B-4955-AF2D-9A6E0DEA346E}" srcOrd="0" destOrd="0" presId="urn:microsoft.com/office/officeart/2018/2/layout/IconLabelDescriptionList"/>
    <dgm:cxn modelId="{0A607EC7-E5D0-411F-B264-273899A42FBC}" type="presOf" srcId="{E7F8A3DE-3A6A-4FE6-B9D7-3B35B59FB41C}" destId="{05A8B4C8-8326-4C57-9289-E20E16BC9FE8}" srcOrd="0" destOrd="0" presId="urn:microsoft.com/office/officeart/2018/2/layout/IconLabelDescriptionList"/>
    <dgm:cxn modelId="{2BCECAD2-169C-468D-A8DF-974E85F305B4}" srcId="{E7F8A3DE-3A6A-4FE6-B9D7-3B35B59FB41C}" destId="{4D24F508-4BE7-4BF8-A2B3-DFD534C98445}" srcOrd="3" destOrd="0" parTransId="{8D8686B8-7D61-4E3E-9C25-5028789B01D7}" sibTransId="{B29F946F-BFC7-41AA-B35A-2B17B1E0A10E}"/>
    <dgm:cxn modelId="{C69BF1F1-DD88-44F4-8ED1-1364B72BE980}" type="presOf" srcId="{4ABE05A2-511A-4753-AB4B-91829CA1F201}" destId="{F5DA8FF6-E57B-4EF3-8536-5F239ED169AD}" srcOrd="0" destOrd="0" presId="urn:microsoft.com/office/officeart/2018/2/layout/IconLabelDescriptionList"/>
    <dgm:cxn modelId="{4A4293E5-BB2E-4ABC-9513-8B863B91F1D3}" type="presParOf" srcId="{05A8B4C8-8326-4C57-9289-E20E16BC9FE8}" destId="{072CAC75-62B4-482F-A56C-48047ACCFCE8}" srcOrd="0" destOrd="0" presId="urn:microsoft.com/office/officeart/2018/2/layout/IconLabelDescriptionList"/>
    <dgm:cxn modelId="{C9F89EE3-6967-49CE-B5D4-5B3EA01924C8}" type="presParOf" srcId="{072CAC75-62B4-482F-A56C-48047ACCFCE8}" destId="{77F04E8C-4567-4790-A41D-F594CB2D30F7}" srcOrd="0" destOrd="0" presId="urn:microsoft.com/office/officeart/2018/2/layout/IconLabelDescriptionList"/>
    <dgm:cxn modelId="{1D4F15F9-9013-470A-9808-97BD0965A813}" type="presParOf" srcId="{072CAC75-62B4-482F-A56C-48047ACCFCE8}" destId="{55219230-5D2D-4FEF-8DA8-D8198DEA4B17}" srcOrd="1" destOrd="0" presId="urn:microsoft.com/office/officeart/2018/2/layout/IconLabelDescriptionList"/>
    <dgm:cxn modelId="{2E880D2E-53EB-4187-8E29-1566CEB3E273}" type="presParOf" srcId="{072CAC75-62B4-482F-A56C-48047ACCFCE8}" destId="{ED4967DF-278B-4955-AF2D-9A6E0DEA346E}" srcOrd="2" destOrd="0" presId="urn:microsoft.com/office/officeart/2018/2/layout/IconLabelDescriptionList"/>
    <dgm:cxn modelId="{90E161D8-9F10-48AB-BE7A-D0755CA250C5}" type="presParOf" srcId="{072CAC75-62B4-482F-A56C-48047ACCFCE8}" destId="{D9F68EA7-24E6-41DC-B216-D93149908FE7}" srcOrd="3" destOrd="0" presId="urn:microsoft.com/office/officeart/2018/2/layout/IconLabelDescriptionList"/>
    <dgm:cxn modelId="{50375BC6-7E37-4E00-A6D5-1B789C36593D}" type="presParOf" srcId="{072CAC75-62B4-482F-A56C-48047ACCFCE8}" destId="{6B2CB347-1883-4D97-B088-13D45D307A93}" srcOrd="4" destOrd="0" presId="urn:microsoft.com/office/officeart/2018/2/layout/IconLabelDescriptionList"/>
    <dgm:cxn modelId="{C199EA7A-BAA5-49CB-994C-8117094F5336}" type="presParOf" srcId="{05A8B4C8-8326-4C57-9289-E20E16BC9FE8}" destId="{607EE647-1850-405D-91C9-B2D8B209549D}" srcOrd="1" destOrd="0" presId="urn:microsoft.com/office/officeart/2018/2/layout/IconLabelDescriptionList"/>
    <dgm:cxn modelId="{E369BC54-49BB-48DB-BAC9-1FCAE602F9C0}" type="presParOf" srcId="{05A8B4C8-8326-4C57-9289-E20E16BC9FE8}" destId="{4D53BB58-FBE5-4256-BDA1-1B5A8547BC1D}" srcOrd="2" destOrd="0" presId="urn:microsoft.com/office/officeart/2018/2/layout/IconLabelDescriptionList"/>
    <dgm:cxn modelId="{88ED8E28-E865-43DD-8622-556F40463BF5}" type="presParOf" srcId="{4D53BB58-FBE5-4256-BDA1-1B5A8547BC1D}" destId="{3E59E6B6-FB69-4E37-818D-0ABB151B8343}" srcOrd="0" destOrd="0" presId="urn:microsoft.com/office/officeart/2018/2/layout/IconLabelDescriptionList"/>
    <dgm:cxn modelId="{A5F589E6-A3CE-4126-A9BB-4D252CF1B67A}" type="presParOf" srcId="{4D53BB58-FBE5-4256-BDA1-1B5A8547BC1D}" destId="{A9BA7149-69E4-4E39-A7A1-023F4578A173}" srcOrd="1" destOrd="0" presId="urn:microsoft.com/office/officeart/2018/2/layout/IconLabelDescriptionList"/>
    <dgm:cxn modelId="{60C4A94A-FA27-4EF4-B904-83D342E1A514}" type="presParOf" srcId="{4D53BB58-FBE5-4256-BDA1-1B5A8547BC1D}" destId="{0CCB7388-473C-4778-B9F5-3BD08F10B7A3}" srcOrd="2" destOrd="0" presId="urn:microsoft.com/office/officeart/2018/2/layout/IconLabelDescriptionList"/>
    <dgm:cxn modelId="{4D23FC9F-89FC-4D10-B78D-14346ADEEEE1}" type="presParOf" srcId="{4D53BB58-FBE5-4256-BDA1-1B5A8547BC1D}" destId="{3798E92B-B041-40C4-B030-99184C85CB80}" srcOrd="3" destOrd="0" presId="urn:microsoft.com/office/officeart/2018/2/layout/IconLabelDescriptionList"/>
    <dgm:cxn modelId="{C9FF0666-AC9B-49E7-8935-642CA6B387EB}" type="presParOf" srcId="{4D53BB58-FBE5-4256-BDA1-1B5A8547BC1D}" destId="{57928F95-02B8-42AC-B5B6-CC23F8D730AD}" srcOrd="4" destOrd="0" presId="urn:microsoft.com/office/officeart/2018/2/layout/IconLabelDescriptionList"/>
    <dgm:cxn modelId="{EF508367-1072-498B-BA61-F8B09694B70B}" type="presParOf" srcId="{05A8B4C8-8326-4C57-9289-E20E16BC9FE8}" destId="{D223A51A-11B4-4A85-9D13-CBE9B9CAA4D7}" srcOrd="3" destOrd="0" presId="urn:microsoft.com/office/officeart/2018/2/layout/IconLabelDescriptionList"/>
    <dgm:cxn modelId="{323B7C45-6CD0-43D1-91B4-CB8D00A80B52}" type="presParOf" srcId="{05A8B4C8-8326-4C57-9289-E20E16BC9FE8}" destId="{AA239ACF-F783-4BF8-B698-3C1F6369E9F1}" srcOrd="4" destOrd="0" presId="urn:microsoft.com/office/officeart/2018/2/layout/IconLabelDescriptionList"/>
    <dgm:cxn modelId="{5D81A34F-97D1-42D3-A3BC-7636A2AE76E7}" type="presParOf" srcId="{AA239ACF-F783-4BF8-B698-3C1F6369E9F1}" destId="{AFAF83F6-3974-4C7B-A722-7824EA891366}" srcOrd="0" destOrd="0" presId="urn:microsoft.com/office/officeart/2018/2/layout/IconLabelDescriptionList"/>
    <dgm:cxn modelId="{69F033F9-ECE3-4272-BE97-B78013412A5B}" type="presParOf" srcId="{AA239ACF-F783-4BF8-B698-3C1F6369E9F1}" destId="{F7D549A8-AF32-48AD-A5A8-A0F78386D5D2}" srcOrd="1" destOrd="0" presId="urn:microsoft.com/office/officeart/2018/2/layout/IconLabelDescriptionList"/>
    <dgm:cxn modelId="{0646FA8E-8182-49EE-8B0A-3710E32406AA}" type="presParOf" srcId="{AA239ACF-F783-4BF8-B698-3C1F6369E9F1}" destId="{F5DA8FF6-E57B-4EF3-8536-5F239ED169AD}" srcOrd="2" destOrd="0" presId="urn:microsoft.com/office/officeart/2018/2/layout/IconLabelDescriptionList"/>
    <dgm:cxn modelId="{78E07921-A82C-4328-B145-67F45544F30D}" type="presParOf" srcId="{AA239ACF-F783-4BF8-B698-3C1F6369E9F1}" destId="{5FA65454-FF96-4EDB-A133-06AAF467301D}" srcOrd="3" destOrd="0" presId="urn:microsoft.com/office/officeart/2018/2/layout/IconLabelDescriptionList"/>
    <dgm:cxn modelId="{A7D53505-A3A0-4022-9404-EFB29B87296A}" type="presParOf" srcId="{AA239ACF-F783-4BF8-B698-3C1F6369E9F1}" destId="{7AE70ABB-448B-4A00-BAA7-AD8993DBFC0F}" srcOrd="4" destOrd="0" presId="urn:microsoft.com/office/officeart/2018/2/layout/IconLabelDescriptionList"/>
    <dgm:cxn modelId="{501131DB-9EBB-4235-B19D-D3D8367722A0}" type="presParOf" srcId="{05A8B4C8-8326-4C57-9289-E20E16BC9FE8}" destId="{8FAC3B5C-CB3B-4DB3-8207-43055FBC3368}" srcOrd="5" destOrd="0" presId="urn:microsoft.com/office/officeart/2018/2/layout/IconLabelDescriptionList"/>
    <dgm:cxn modelId="{5C444886-D6A6-4B3A-A3CE-9AE0834C9CC6}" type="presParOf" srcId="{05A8B4C8-8326-4C57-9289-E20E16BC9FE8}" destId="{2D51A678-FA80-404A-BC90-E11D8FFCE6D2}" srcOrd="6" destOrd="0" presId="urn:microsoft.com/office/officeart/2018/2/layout/IconLabelDescriptionList"/>
    <dgm:cxn modelId="{CA00756D-47D5-4FBA-AE6C-CD409F66D81C}" type="presParOf" srcId="{2D51A678-FA80-404A-BC90-E11D8FFCE6D2}" destId="{1EB79A60-8114-4C05-AD41-054868129348}" srcOrd="0" destOrd="0" presId="urn:microsoft.com/office/officeart/2018/2/layout/IconLabelDescriptionList"/>
    <dgm:cxn modelId="{E053DE13-2909-452B-A962-1B3F2A08292A}" type="presParOf" srcId="{2D51A678-FA80-404A-BC90-E11D8FFCE6D2}" destId="{6CBB3BE2-6569-43CF-9E9B-D8D1DF69F01D}" srcOrd="1" destOrd="0" presId="urn:microsoft.com/office/officeart/2018/2/layout/IconLabelDescriptionList"/>
    <dgm:cxn modelId="{C11DC9B9-802E-4E73-B8D0-410A38DCDAA7}" type="presParOf" srcId="{2D51A678-FA80-404A-BC90-E11D8FFCE6D2}" destId="{BBA6AEFE-4367-4768-9968-3560AC24AF36}" srcOrd="2" destOrd="0" presId="urn:microsoft.com/office/officeart/2018/2/layout/IconLabelDescriptionList"/>
    <dgm:cxn modelId="{C7E063EB-C179-4E9E-BF04-1A1C7795DC87}" type="presParOf" srcId="{2D51A678-FA80-404A-BC90-E11D8FFCE6D2}" destId="{3920753F-B578-404A-81CF-40595C995688}" srcOrd="3" destOrd="0" presId="urn:microsoft.com/office/officeart/2018/2/layout/IconLabelDescriptionList"/>
    <dgm:cxn modelId="{DD18C9C8-5C3C-41BB-BB97-C4E294E5D731}" type="presParOf" srcId="{2D51A678-FA80-404A-BC90-E11D8FFCE6D2}" destId="{C4CC82DC-6623-4265-8393-3ECBBD76EC0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956AD-C4CB-45D8-8A56-39BC549A75AE}">
      <dsp:nvSpPr>
        <dsp:cNvPr id="0" name=""/>
        <dsp:cNvSpPr/>
      </dsp:nvSpPr>
      <dsp:spPr>
        <a:xfrm>
          <a:off x="1316109" y="558"/>
          <a:ext cx="988628" cy="9886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DA77B-4288-49E3-A7B2-19621917A8C1}">
      <dsp:nvSpPr>
        <dsp:cNvPr id="0" name=""/>
        <dsp:cNvSpPr/>
      </dsp:nvSpPr>
      <dsp:spPr>
        <a:xfrm>
          <a:off x="1526800" y="211249"/>
          <a:ext cx="567246" cy="567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AD530-B64E-47CE-862E-AE0F3AAFA584}">
      <dsp:nvSpPr>
        <dsp:cNvPr id="0" name=""/>
        <dsp:cNvSpPr/>
      </dsp:nvSpPr>
      <dsp:spPr>
        <a:xfrm>
          <a:off x="1000072" y="1297120"/>
          <a:ext cx="1620703" cy="135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baseline="0"/>
            <a:t>Um modelo de regressão linear pode ser usado para calibrar o sistema de medição, relacionando os dados obtidos pelo interferômetro a laser com medidas de referência conhecidas. Isso permite corrigir quaisquer desvios ou viés presentes nas medições.</a:t>
          </a:r>
          <a:endParaRPr lang="en-US" sz="1100" kern="1200"/>
        </a:p>
      </dsp:txBody>
      <dsp:txXfrm>
        <a:off x="1000072" y="1297120"/>
        <a:ext cx="1620703" cy="1358605"/>
      </dsp:txXfrm>
    </dsp:sp>
    <dsp:sp modelId="{16613303-1D10-43F7-81D9-D68F7A87189E}">
      <dsp:nvSpPr>
        <dsp:cNvPr id="0" name=""/>
        <dsp:cNvSpPr/>
      </dsp:nvSpPr>
      <dsp:spPr>
        <a:xfrm>
          <a:off x="3220435" y="558"/>
          <a:ext cx="988628" cy="9886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9B91D-E099-4DD4-B979-D4B2BA2261CD}">
      <dsp:nvSpPr>
        <dsp:cNvPr id="0" name=""/>
        <dsp:cNvSpPr/>
      </dsp:nvSpPr>
      <dsp:spPr>
        <a:xfrm>
          <a:off x="3431126" y="211249"/>
          <a:ext cx="567246" cy="567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EA58B-1EF8-4C75-A886-5454C3716E66}">
      <dsp:nvSpPr>
        <dsp:cNvPr id="0" name=""/>
        <dsp:cNvSpPr/>
      </dsp:nvSpPr>
      <dsp:spPr>
        <a:xfrm>
          <a:off x="2904398" y="1297120"/>
          <a:ext cx="1620703" cy="135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baseline="0"/>
            <a:t>Identificar e corrigir erros sistemáticos nas medições é essencial para melhorar a precisão do sistema. Um modelo de regressão linear pode ajudar a quantificar e corrigir esses erros, ajustando os dados medidos para compensar essas discrepâncias.</a:t>
          </a:r>
          <a:endParaRPr lang="en-US" sz="1100" kern="1200"/>
        </a:p>
      </dsp:txBody>
      <dsp:txXfrm>
        <a:off x="2904398" y="1297120"/>
        <a:ext cx="1620703" cy="1358605"/>
      </dsp:txXfrm>
    </dsp:sp>
    <dsp:sp modelId="{6C0424AE-6225-42C7-BC0E-51F0CEAEAA34}">
      <dsp:nvSpPr>
        <dsp:cNvPr id="0" name=""/>
        <dsp:cNvSpPr/>
      </dsp:nvSpPr>
      <dsp:spPr>
        <a:xfrm>
          <a:off x="5124761" y="558"/>
          <a:ext cx="988628" cy="9886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6A7E7-E713-4C91-B899-9506DF324A49}">
      <dsp:nvSpPr>
        <dsp:cNvPr id="0" name=""/>
        <dsp:cNvSpPr/>
      </dsp:nvSpPr>
      <dsp:spPr>
        <a:xfrm>
          <a:off x="5335453" y="211249"/>
          <a:ext cx="567246" cy="567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A9FAC-5596-4134-A316-0A270901DB10}">
      <dsp:nvSpPr>
        <dsp:cNvPr id="0" name=""/>
        <dsp:cNvSpPr/>
      </dsp:nvSpPr>
      <dsp:spPr>
        <a:xfrm>
          <a:off x="4808724" y="1297120"/>
          <a:ext cx="1620703" cy="135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baseline="0"/>
            <a:t>Além de corrigir os erros existentes, um modelo de regressão linear também pode ser usado para prever valores futuros com base nos dados históricos. Isso pode ajudar a antecipar problemas potenciais e otimizar o desempenho do sistema.</a:t>
          </a:r>
          <a:endParaRPr lang="en-US" sz="1100" kern="1200"/>
        </a:p>
      </dsp:txBody>
      <dsp:txXfrm>
        <a:off x="4808724" y="1297120"/>
        <a:ext cx="1620703" cy="1358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04E8C-4567-4790-A41D-F594CB2D30F7}">
      <dsp:nvSpPr>
        <dsp:cNvPr id="0" name=""/>
        <dsp:cNvSpPr/>
      </dsp:nvSpPr>
      <dsp:spPr>
        <a:xfrm>
          <a:off x="9023" y="0"/>
          <a:ext cx="573261" cy="507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967DF-278B-4955-AF2D-9A6E0DEA346E}">
      <dsp:nvSpPr>
        <dsp:cNvPr id="0" name=""/>
        <dsp:cNvSpPr/>
      </dsp:nvSpPr>
      <dsp:spPr>
        <a:xfrm>
          <a:off x="9023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Modelo de regressão linear múltipla:</a:t>
          </a:r>
          <a:endParaRPr lang="en-US" sz="1400" kern="1200"/>
        </a:p>
      </dsp:txBody>
      <dsp:txXfrm>
        <a:off x="9023" y="608731"/>
        <a:ext cx="1637890" cy="469607"/>
      </dsp:txXfrm>
    </dsp:sp>
    <dsp:sp modelId="{6B2CB347-1883-4D97-B088-13D45D307A93}">
      <dsp:nvSpPr>
        <dsp:cNvPr id="0" name=""/>
        <dsp:cNvSpPr/>
      </dsp:nvSpPr>
      <dsp:spPr>
        <a:xfrm>
          <a:off x="9023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 modelo descreve a relação entre a variável de resposta Yi​ e as variáveis preditoras xki​, onde i representa o número de observações e k o número de variáveis preditoras (termopares). O modelo inclui os coeficientes de inclinação (1,2,...,β1​,β2​,...,βk​) e o termo de interceptação (β0​).</a:t>
          </a:r>
          <a:endParaRPr lang="en-US" sz="1100" kern="1200"/>
        </a:p>
      </dsp:txBody>
      <dsp:txXfrm>
        <a:off x="9023" y="1125340"/>
        <a:ext cx="1637890" cy="1530943"/>
      </dsp:txXfrm>
    </dsp:sp>
    <dsp:sp modelId="{3E59E6B6-FB69-4E37-818D-0ABB151B8343}">
      <dsp:nvSpPr>
        <dsp:cNvPr id="0" name=""/>
        <dsp:cNvSpPr/>
      </dsp:nvSpPr>
      <dsp:spPr>
        <a:xfrm>
          <a:off x="1933544" y="0"/>
          <a:ext cx="573261" cy="507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7388-473C-4778-B9F5-3BD08F10B7A3}">
      <dsp:nvSpPr>
        <dsp:cNvPr id="0" name=""/>
        <dsp:cNvSpPr/>
      </dsp:nvSpPr>
      <dsp:spPr>
        <a:xfrm>
          <a:off x="1933544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Estimação dos parâmetros do modelo:</a:t>
          </a:r>
          <a:endParaRPr lang="en-US" sz="1400" kern="1200"/>
        </a:p>
      </dsp:txBody>
      <dsp:txXfrm>
        <a:off x="1933544" y="608731"/>
        <a:ext cx="1637890" cy="469607"/>
      </dsp:txXfrm>
    </dsp:sp>
    <dsp:sp modelId="{57928F95-02B8-42AC-B5B6-CC23F8D730AD}">
      <dsp:nvSpPr>
        <dsp:cNvPr id="0" name=""/>
        <dsp:cNvSpPr/>
      </dsp:nvSpPr>
      <dsp:spPr>
        <a:xfrm>
          <a:off x="1933544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Os parâmetros do modelo (β) são estimados usando o método dos mínimos quadrados. A matriz X′X é invertida para calcular os estimadores dos parâmetros , conforme a equação ˆ=′−1′βˆ=X′X−1X′Y.</a:t>
          </a:r>
          <a:endParaRPr lang="en-US" sz="1100" kern="1200"/>
        </a:p>
      </dsp:txBody>
      <dsp:txXfrm>
        <a:off x="1933544" y="1125340"/>
        <a:ext cx="1637890" cy="1530943"/>
      </dsp:txXfrm>
    </dsp:sp>
    <dsp:sp modelId="{AFAF83F6-3974-4C7B-A722-7824EA891366}">
      <dsp:nvSpPr>
        <dsp:cNvPr id="0" name=""/>
        <dsp:cNvSpPr/>
      </dsp:nvSpPr>
      <dsp:spPr>
        <a:xfrm>
          <a:off x="3858065" y="0"/>
          <a:ext cx="573261" cy="5076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A8FF6-E57B-4EF3-8536-5F239ED169AD}">
      <dsp:nvSpPr>
        <dsp:cNvPr id="0" name=""/>
        <dsp:cNvSpPr/>
      </dsp:nvSpPr>
      <dsp:spPr>
        <a:xfrm>
          <a:off x="3858065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Coeficiente de determinação:</a:t>
          </a:r>
          <a:endParaRPr lang="en-US" sz="1400" kern="1200"/>
        </a:p>
      </dsp:txBody>
      <dsp:txXfrm>
        <a:off x="3858065" y="608731"/>
        <a:ext cx="1637890" cy="469607"/>
      </dsp:txXfrm>
    </dsp:sp>
    <dsp:sp modelId="{7AE70ABB-448B-4A00-BAA7-AD8993DBFC0F}">
      <dsp:nvSpPr>
        <dsp:cNvPr id="0" name=""/>
        <dsp:cNvSpPr/>
      </dsp:nvSpPr>
      <dsp:spPr>
        <a:xfrm>
          <a:off x="3858065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 coeficiente de determinação é calculado como o quadrado do cosseno do ângulo  entre o vetor de observações da variável resposta e sua projeção ortogonal no subespaço gerado pelas variáveis preditoras. Este coeficiente mede a proporção da variabilidade na variável de resposta que é explicada pelo modelo de regressão. Quanto mais próximo de 1, melhor o modelo se ajusta aos dados.</a:t>
          </a:r>
          <a:endParaRPr lang="en-US" sz="1100" kern="1200"/>
        </a:p>
      </dsp:txBody>
      <dsp:txXfrm>
        <a:off x="3858065" y="1125340"/>
        <a:ext cx="1637890" cy="1530943"/>
      </dsp:txXfrm>
    </dsp:sp>
    <dsp:sp modelId="{1EB79A60-8114-4C05-AD41-054868129348}">
      <dsp:nvSpPr>
        <dsp:cNvPr id="0" name=""/>
        <dsp:cNvSpPr/>
      </dsp:nvSpPr>
      <dsp:spPr>
        <a:xfrm>
          <a:off x="5782586" y="0"/>
          <a:ext cx="573261" cy="5076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6AEFE-4367-4768-9968-3560AC24AF36}">
      <dsp:nvSpPr>
        <dsp:cNvPr id="0" name=""/>
        <dsp:cNvSpPr/>
      </dsp:nvSpPr>
      <dsp:spPr>
        <a:xfrm>
          <a:off x="5782586" y="608731"/>
          <a:ext cx="1637890" cy="469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Interpretação do coeficiente de determinação:</a:t>
          </a:r>
          <a:endParaRPr lang="en-US" sz="1400" kern="1200"/>
        </a:p>
      </dsp:txBody>
      <dsp:txXfrm>
        <a:off x="5782586" y="608731"/>
        <a:ext cx="1637890" cy="469607"/>
      </dsp:txXfrm>
    </dsp:sp>
    <dsp:sp modelId="{C4CC82DC-6623-4265-8393-3ECBBD76EC07}">
      <dsp:nvSpPr>
        <dsp:cNvPr id="0" name=""/>
        <dsp:cNvSpPr/>
      </dsp:nvSpPr>
      <dsp:spPr>
        <a:xfrm>
          <a:off x="5782586" y="1125340"/>
          <a:ext cx="1637890" cy="153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Um R² próximo de 1 indica que o modelo de regressão explica uma grande parte da variabilidade na variável de resposta. Por outro lado, um R² próximo de 0 sugere que o modelo não é capaz de explicar a variabilidade na variável de resposta.</a:t>
          </a:r>
          <a:endParaRPr lang="en-US" sz="1100" kern="1200"/>
        </a:p>
      </dsp:txBody>
      <dsp:txXfrm>
        <a:off x="5782586" y="1125340"/>
        <a:ext cx="1637890" cy="153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456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9225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1635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44617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8999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779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996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6170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29172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9489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0093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0053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3896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1077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85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6059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5757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1549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>
            <a:spLocks noGrp="1"/>
          </p:cNvSpPr>
          <p:nvPr>
            <p:ph type="ctrTitle"/>
          </p:nvPr>
        </p:nvSpPr>
        <p:spPr>
          <a:xfrm>
            <a:off x="5209014" y="463888"/>
            <a:ext cx="3310302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Trabalho 01</a:t>
            </a:r>
          </a:p>
          <a:p>
            <a:pPr marL="0" lvl="0" indent="0" defTabSz="914400">
              <a:spcAft>
                <a:spcPts val="0"/>
              </a:spcAft>
              <a:buSzPts val="3600"/>
            </a:pPr>
            <a:endParaRPr lang="en-US"/>
          </a:p>
        </p:txBody>
      </p:sp>
      <p:sp>
        <p:nvSpPr>
          <p:cNvPr id="278" name="Google Shape;278;p1"/>
          <p:cNvSpPr txBox="1">
            <a:spLocks/>
          </p:cNvSpPr>
          <p:nvPr/>
        </p:nvSpPr>
        <p:spPr>
          <a:xfrm>
            <a:off x="5861791" y="3003560"/>
            <a:ext cx="3056564" cy="201138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Nome: Daniel Oliveira dos Santos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Matrícula</a:t>
            </a:r>
            <a:r>
              <a:rPr lang="en-US" dirty="0"/>
              <a:t>: 564307</a:t>
            </a:r>
            <a:endParaRPr lang="en-US" dirty="0">
              <a:sym typeface="Arial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>
                <a:sym typeface="Arial"/>
              </a:rPr>
              <a:t>Nível</a:t>
            </a:r>
            <a:r>
              <a:rPr lang="en-US" dirty="0">
                <a:sym typeface="Arial"/>
              </a:rPr>
              <a:t>: </a:t>
            </a:r>
            <a:r>
              <a:rPr lang="en-US" dirty="0" err="1">
                <a:sym typeface="Arial"/>
              </a:rPr>
              <a:t>Mestrado</a:t>
            </a:r>
            <a:endParaRPr lang="en-US" dirty="0">
              <a:sym typeface="Arial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>
                <a:sym typeface="Arial"/>
              </a:rPr>
              <a:t>Área</a:t>
            </a:r>
            <a:r>
              <a:rPr lang="en-US" dirty="0">
                <a:sym typeface="Arial"/>
              </a:rPr>
              <a:t>: </a:t>
            </a:r>
            <a:r>
              <a:rPr lang="en-US" dirty="0" err="1">
                <a:sym typeface="Arial"/>
              </a:rPr>
              <a:t>Ciência</a:t>
            </a:r>
            <a:r>
              <a:rPr lang="en-US" dirty="0">
                <a:sym typeface="Arial"/>
              </a:rPr>
              <a:t> da </a:t>
            </a:r>
            <a:r>
              <a:rPr lang="en-US" dirty="0" err="1">
                <a:sym typeface="Arial"/>
              </a:rPr>
              <a:t>Computação</a:t>
            </a:r>
            <a:endParaRPr lang="en-US" dirty="0">
              <a:sym typeface="Arial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>
              <a:sym typeface="Arial"/>
            </a:endParaRPr>
          </a:p>
          <a:p>
            <a:pPr marL="0" lvl="0" indent="-228600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9" name="Google Shape;279;p1"/>
          <p:cNvSpPr txBox="1"/>
          <p:nvPr/>
        </p:nvSpPr>
        <p:spPr>
          <a:xfrm>
            <a:off x="1500591" y="1262807"/>
            <a:ext cx="7559654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178308">
              <a:spcAft>
                <a:spcPts val="600"/>
              </a:spcAft>
              <a:buClr>
                <a:srgbClr val="000000"/>
              </a:buClr>
              <a:buSzPts val="1976"/>
            </a:pPr>
            <a:r>
              <a:rPr lang="pt-BR" sz="2000" kern="1200" dirty="0">
                <a:solidFill>
                  <a:schemeClr val="lt1"/>
                </a:solidFill>
                <a:latin typeface="Arial"/>
                <a:ea typeface="+mn-ea"/>
                <a:cs typeface="Arial"/>
                <a:sym typeface="Arial"/>
              </a:rPr>
              <a:t>AVALIAÇÃO DE DESEMPENHO DE SISTEMAS COMPUTACIONAIS</a:t>
            </a:r>
            <a:endParaRPr lang="pt-BR" sz="2000" b="0" i="0" u="none" strike="noStrike" cap="none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ctrTitle"/>
          </p:nvPr>
        </p:nvSpPr>
        <p:spPr>
          <a:xfrm>
            <a:off x="3952549" y="841772"/>
            <a:ext cx="4048450" cy="179070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Carga de trabalho </a:t>
            </a:r>
          </a:p>
        </p:txBody>
      </p:sp>
      <p:sp>
        <p:nvSpPr>
          <p:cNvPr id="338" name="Google Shape;338;p10"/>
          <p:cNvSpPr txBox="1">
            <a:spLocks noGrp="1"/>
          </p:cNvSpPr>
          <p:nvPr>
            <p:ph type="subTitle" idx="1"/>
          </p:nvPr>
        </p:nvSpPr>
        <p:spPr>
          <a:xfrm>
            <a:off x="3923172" y="2701528"/>
            <a:ext cx="4077827" cy="124182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600" dirty="0"/>
              <a:t>     Para cada caso de teste descrito na preparação da máquina, a carga de trabalho consiste em realizar uma série de ensaios sob condições específicas. Isso inclui o aquecimento controlado de diferentes eixos da máquina, a coleta de dados de temperatura por meio dos termopares e a medição dos erros de posicionamento utilizando o interferômetro a laser.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600" dirty="0"/>
              <a:t>     Preparação da Máquina: Configuração da máquina-ferramenta para cada caso de teste, incluindo a instalação dos termopares nos locais apropriados, o posicionamento do interferômetro a laser e a programação do CNC para os movimentos necessários.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pt-BR" sz="600" dirty="0"/>
          </a:p>
        </p:txBody>
      </p:sp>
      <p:pic>
        <p:nvPicPr>
          <p:cNvPr id="340" name="Picture 339">
            <a:extLst>
              <a:ext uri="{FF2B5EF4-FFF2-40B4-BE49-F238E27FC236}">
                <a16:creationId xmlns:a16="http://schemas.microsoft.com/office/drawing/2014/main" id="{BD7B6AF0-EA9E-CD62-6EF5-AD3F9452E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40" r="9184" b="-3"/>
          <a:stretch/>
        </p:blipFill>
        <p:spPr>
          <a:xfrm>
            <a:off x="-4197" y="10"/>
            <a:ext cx="3476686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"/>
          <p:cNvSpPr txBox="1">
            <a:spLocks noGrp="1"/>
          </p:cNvSpPr>
          <p:nvPr>
            <p:ph type="ctrTitle"/>
          </p:nvPr>
        </p:nvSpPr>
        <p:spPr>
          <a:xfrm>
            <a:off x="3747522" y="463888"/>
            <a:ext cx="453803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Carga de Trabalho</a:t>
            </a:r>
          </a:p>
        </p:txBody>
      </p:sp>
      <p:sp>
        <p:nvSpPr>
          <p:cNvPr id="344" name="Google Shape;344;p11"/>
          <p:cNvSpPr txBox="1">
            <a:spLocks noGrp="1"/>
          </p:cNvSpPr>
          <p:nvPr>
            <p:ph type="subTitle" idx="1"/>
          </p:nvPr>
        </p:nvSpPr>
        <p:spPr>
          <a:xfrm>
            <a:off x="3726718" y="1687115"/>
            <a:ext cx="4558840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Execução dos Ensaios: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Realização dos ensaios conforme descrito para cada caso, incluindo o aquecimento controlado dos eixos da máquina e a coleta simultânea de dados de temperatura e erros de posicionamento.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Análise dos Dados: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Processamento dos dados coletados, incluindo a análise das variações de temperatura nos diferentes pontos da máquina e a correlação dessas variações com os erros de posicionamento medidos.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Interpretação dos Resultados: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>
                <a:solidFill>
                  <a:schemeClr val="tx1"/>
                </a:solidFill>
              </a:rPr>
              <a:t>Avaliação dos resultados obtidos para entender o impacto do aquecimento nos diferentes eixos da máquina nos erros de posicionamento. Isso pode envolver a identificação de padrões e tendências nos dados e a formulação de conclusões relevantes.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494" name="Picture 345">
            <a:extLst>
              <a:ext uri="{FF2B5EF4-FFF2-40B4-BE49-F238E27FC236}">
                <a16:creationId xmlns:a16="http://schemas.microsoft.com/office/drawing/2014/main" id="{B2CAD1C6-850D-127C-3988-1B5751572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94" r="29318" b="1"/>
          <a:stretch/>
        </p:blipFill>
        <p:spPr>
          <a:xfrm>
            <a:off x="-4197" y="10"/>
            <a:ext cx="3476686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"/>
          <p:cNvSpPr txBox="1">
            <a:spLocks noGrp="1"/>
          </p:cNvSpPr>
          <p:nvPr>
            <p:ph type="ctrTitle"/>
          </p:nvPr>
        </p:nvSpPr>
        <p:spPr>
          <a:xfrm>
            <a:off x="6027030" y="463888"/>
            <a:ext cx="2460753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2100">
                <a:solidFill>
                  <a:srgbClr val="FFFFFF"/>
                </a:solidFill>
              </a:rPr>
              <a:t>Parâmetro da máquina ferramenta</a:t>
            </a:r>
          </a:p>
        </p:txBody>
      </p:sp>
      <p:sp>
        <p:nvSpPr>
          <p:cNvPr id="356" name="Google Shape;356;p13"/>
          <p:cNvSpPr txBox="1">
            <a:spLocks/>
          </p:cNvSpPr>
          <p:nvPr/>
        </p:nvSpPr>
        <p:spPr>
          <a:xfrm>
            <a:off x="839241" y="1449449"/>
            <a:ext cx="4584286" cy="69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Máquina-ferramenta ROMI D800</a:t>
            </a:r>
            <a:endParaRPr sz="2200"/>
          </a:p>
        </p:txBody>
      </p:sp>
      <p:sp>
        <p:nvSpPr>
          <p:cNvPr id="357" name="Google Shape;357;p13"/>
          <p:cNvSpPr txBox="1"/>
          <p:nvPr/>
        </p:nvSpPr>
        <p:spPr>
          <a:xfrm>
            <a:off x="5710318" y="2241400"/>
            <a:ext cx="3333667" cy="22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indent="-311150" algn="just">
              <a:spcAft>
                <a:spcPts val="600"/>
              </a:spcAft>
              <a:buClr>
                <a:schemeClr val="lt1"/>
              </a:buClr>
              <a:buSzPts val="1730"/>
            </a:pPr>
            <a:r>
              <a:rPr lang="pt-BR" sz="1700" kern="1200" dirty="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         Os ensaios experimentais foram realizados em um centro de usinagem vertical ROMI modelo Discovery 800. Esta MF possui três eixos, sendo que cada eixo possui um curso máximo distinto.</a:t>
            </a:r>
            <a:endParaRPr lang="pt-BR" sz="1700" dirty="0"/>
          </a:p>
        </p:txBody>
      </p:sp>
      <p:pic>
        <p:nvPicPr>
          <p:cNvPr id="2" name="Google Shape;358;p13">
            <a:extLst>
              <a:ext uri="{FF2B5EF4-FFF2-40B4-BE49-F238E27FC236}">
                <a16:creationId xmlns:a16="http://schemas.microsoft.com/office/drawing/2014/main" id="{A8DAF1F8-6046-7DDC-59E9-4B5A618FA0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004" y="1949089"/>
            <a:ext cx="3546908" cy="241689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>
            <a:spLocks noGrp="1"/>
          </p:cNvSpPr>
          <p:nvPr>
            <p:ph type="ctrTitle"/>
          </p:nvPr>
        </p:nvSpPr>
        <p:spPr>
          <a:xfrm>
            <a:off x="6027030" y="463888"/>
            <a:ext cx="2460753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100">
                <a:solidFill>
                  <a:srgbClr val="FFFFFF"/>
                </a:solidFill>
              </a:rPr>
              <a:t>Parâmetro da máquina ferramenta</a:t>
            </a:r>
          </a:p>
        </p:txBody>
      </p:sp>
      <p:sp>
        <p:nvSpPr>
          <p:cNvPr id="364" name="Google Shape;364;p14"/>
          <p:cNvSpPr txBox="1">
            <a:spLocks/>
          </p:cNvSpPr>
          <p:nvPr/>
        </p:nvSpPr>
        <p:spPr>
          <a:xfrm>
            <a:off x="5792470" y="1944290"/>
            <a:ext cx="3047919" cy="237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algn="just" defTabSz="365760">
              <a:lnSpc>
                <a:spcPct val="90000"/>
              </a:lnSpc>
              <a:spcAft>
                <a:spcPts val="600"/>
              </a:spcAft>
              <a:buSzPct val="117647"/>
            </a:pPr>
            <a:r>
              <a:rPr lang="pt-BR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Controle Numérico Computadorizado - CNC</a:t>
            </a:r>
            <a:endParaRPr sz="13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365760" algn="just" defTabSz="365760">
              <a:lnSpc>
                <a:spcPct val="90000"/>
              </a:lnSpc>
              <a:spcAft>
                <a:spcPts val="600"/>
              </a:spcAft>
              <a:buSzPct val="117647"/>
            </a:pPr>
            <a:r>
              <a:rPr lang="pt-BR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Também chamado de comando numérico computadorizado, o CNC do inglês Computer </a:t>
            </a:r>
            <a:r>
              <a:rPr lang="pt-BR" sz="1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Numeric</a:t>
            </a:r>
            <a:r>
              <a:rPr lang="pt-BR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</a:t>
            </a:r>
            <a:r>
              <a:rPr lang="pt-BR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é um controlador numérico que permite o controle de máquinas, geralmente em tornos mecânicos e centros de usinagem.</a:t>
            </a:r>
            <a:endParaRPr sz="13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 defTabSz="365760">
              <a:lnSpc>
                <a:spcPct val="90000"/>
              </a:lnSpc>
              <a:spcAft>
                <a:spcPts val="600"/>
              </a:spcAft>
              <a:buSzPct val="117647"/>
            </a:pPr>
            <a:r>
              <a:rPr lang="pt-BR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	Uma MF com CNC é composta de uma unidade de comando (computador que </a:t>
            </a:r>
            <a:r>
              <a:rPr lang="pt-BR" sz="1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seencarrega</a:t>
            </a:r>
            <a:r>
              <a:rPr lang="pt-BR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realizar todos os cálculos e as operações lógicas), a máquina e os acionamentos responsáveis pelos movimentos dos eixos (servomotores/servomecanismos). linguagem G (código G).</a:t>
            </a:r>
            <a:endParaRPr sz="1300" dirty="0"/>
          </a:p>
        </p:txBody>
      </p:sp>
      <p:sp>
        <p:nvSpPr>
          <p:cNvPr id="365" name="Google Shape;365;p14"/>
          <p:cNvSpPr txBox="1"/>
          <p:nvPr/>
        </p:nvSpPr>
        <p:spPr>
          <a:xfrm>
            <a:off x="839241" y="1289885"/>
            <a:ext cx="4584286" cy="95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365760"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1920" kern="120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Sistema de aquisição de temperatura</a:t>
            </a:r>
            <a:endParaRPr lang="pt-BR"/>
          </a:p>
        </p:txBody>
      </p:sp>
      <p:pic>
        <p:nvPicPr>
          <p:cNvPr id="2" name="Google Shape;366;p14">
            <a:extLst>
              <a:ext uri="{FF2B5EF4-FFF2-40B4-BE49-F238E27FC236}">
                <a16:creationId xmlns:a16="http://schemas.microsoft.com/office/drawing/2014/main" id="{13FA2260-EFAE-E589-72F1-2583E412F5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634" y="2662237"/>
            <a:ext cx="3699738" cy="174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7;p14">
            <a:extLst>
              <a:ext uri="{FF2B5EF4-FFF2-40B4-BE49-F238E27FC236}">
                <a16:creationId xmlns:a16="http://schemas.microsoft.com/office/drawing/2014/main" id="{A1BEEBBC-A3ED-E4F2-21B9-B8F7AAB5A4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79" y="667200"/>
            <a:ext cx="4142676" cy="187290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334446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/>
              <a:t>Parâmetro da máquina ferramenta</a:t>
            </a:r>
          </a:p>
        </p:txBody>
      </p:sp>
      <p:sp>
        <p:nvSpPr>
          <p:cNvPr id="373" name="Google Shape;373;p15"/>
          <p:cNvSpPr txBox="1">
            <a:spLocks/>
          </p:cNvSpPr>
          <p:nvPr/>
        </p:nvSpPr>
        <p:spPr>
          <a:xfrm>
            <a:off x="4614794" y="1892207"/>
            <a:ext cx="3711504" cy="18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indent="306324" algn="just" defTabSz="306324">
              <a:lnSpc>
                <a:spcPct val="90000"/>
              </a:lnSpc>
              <a:spcAft>
                <a:spcPts val="600"/>
              </a:spcAft>
              <a:buSzPct val="129032"/>
            </a:pP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localização dos termopares foi escolhida segundo um teste realizado na MF com o objetivo de conhecer os locais em que a variação de temperatura é maior. Tal teste, consiste em deixar a máquina sob funcionamento durante 1 hora com ’Z seco’ (</a:t>
            </a:r>
            <a:r>
              <a:rPr lang="pt-BR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spindle</a:t>
            </a: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desativado) e em seguida tirar algumas fotografias com a </a:t>
            </a:r>
            <a:r>
              <a:rPr lang="pt-BR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termocâmera</a:t>
            </a: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ThermaCAM</a:t>
            </a: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empresa FLIR e verificar a dissipação de calor nos componentes da máquina.</a:t>
            </a:r>
            <a:endParaRPr sz="1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306324" algn="just" defTabSz="306324">
              <a:lnSpc>
                <a:spcPct val="90000"/>
              </a:lnSpc>
              <a:spcAft>
                <a:spcPts val="600"/>
              </a:spcAft>
              <a:buSzPct val="129032"/>
            </a:pPr>
            <a:r>
              <a:rPr lang="pt-B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 câmera captura a energia infravermelha (o calor) emitida pelo objeto enquadrado pelas lentes e converte esta energia em um sinal eletrônico. Este sinal é processado de forma a mostrar a imagem térmica no monitor da câmera ao mesmo tempo em que calcula a temperatura de cada pixel.</a:t>
            </a:r>
            <a:endParaRPr sz="1400"/>
          </a:p>
        </p:txBody>
      </p:sp>
      <p:sp>
        <p:nvSpPr>
          <p:cNvPr id="374" name="Google Shape;374;p15"/>
          <p:cNvSpPr txBox="1"/>
          <p:nvPr/>
        </p:nvSpPr>
        <p:spPr>
          <a:xfrm>
            <a:off x="4572000" y="1358403"/>
            <a:ext cx="4092209" cy="6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defTabSz="306324"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1700" kern="120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Determinação da localização dos termopares</a:t>
            </a:r>
            <a:endParaRPr lang="pt-BR" sz="1700"/>
          </a:p>
        </p:txBody>
      </p:sp>
      <p:pic>
        <p:nvPicPr>
          <p:cNvPr id="2" name="Google Shape;375;p15">
            <a:extLst>
              <a:ext uri="{FF2B5EF4-FFF2-40B4-BE49-F238E27FC236}">
                <a16:creationId xmlns:a16="http://schemas.microsoft.com/office/drawing/2014/main" id="{FF4F1F9C-E111-2B94-B5F6-4494C0B280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002" y="1529402"/>
            <a:ext cx="3674700" cy="354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 txBox="1">
            <a:spLocks noGrp="1"/>
          </p:cNvSpPr>
          <p:nvPr>
            <p:ph type="ctrTitle"/>
          </p:nvPr>
        </p:nvSpPr>
        <p:spPr>
          <a:xfrm>
            <a:off x="641449" y="463888"/>
            <a:ext cx="2138563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>
                <a:solidFill>
                  <a:srgbClr val="FFFFFF"/>
                </a:solidFill>
              </a:rPr>
              <a:t>Parâmetro da máquina ferramenta</a:t>
            </a:r>
          </a:p>
        </p:txBody>
      </p:sp>
      <p:sp>
        <p:nvSpPr>
          <p:cNvPr id="381" name="Google Shape;381;p16"/>
          <p:cNvSpPr txBox="1">
            <a:spLocks/>
          </p:cNvSpPr>
          <p:nvPr/>
        </p:nvSpPr>
        <p:spPr>
          <a:xfrm>
            <a:off x="3574183" y="246755"/>
            <a:ext cx="4582826" cy="235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indent="388620" algn="just" defTabSz="388620">
              <a:lnSpc>
                <a:spcPct val="90000"/>
              </a:lnSpc>
              <a:spcAft>
                <a:spcPts val="600"/>
              </a:spcAft>
              <a:buSzPts val="1730"/>
            </a:pPr>
            <a:r>
              <a:rPr lang="pt-BR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equipamento utilizado para medição dos erros de posicionamento foi o interferômetro a laser XL-80 da marca </a:t>
            </a:r>
            <a:r>
              <a:rPr lang="pt-BR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Renishaw</a:t>
            </a:r>
            <a:r>
              <a:rPr lang="pt-BR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 feixe do laser foi posicionado na direção do eixo X, uma vez que os erros de posicionamento a serem tratados estão também nesta direção.</a:t>
            </a:r>
            <a:endParaRPr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388620" algn="just" defTabSz="388620">
              <a:lnSpc>
                <a:spcPct val="90000"/>
              </a:lnSpc>
              <a:spcAft>
                <a:spcPts val="600"/>
              </a:spcAft>
              <a:buSzPts val="1730"/>
            </a:pPr>
            <a:r>
              <a:rPr lang="pt-BR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Neste equipamento, as leituras são realizadas a 50 kHz, com velocidade de medição linear máxima de 4 m/s e resolução linear de 1 </a:t>
            </a:r>
            <a:r>
              <a:rPr lang="pt-BR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nm</a:t>
            </a:r>
            <a:r>
              <a:rPr lang="pt-BR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mesmo com velocidade máxima e há elevada exatidão de compensação ambiental da temperatura, pressão e umidade relativa do ar.</a:t>
            </a:r>
            <a:endParaRPr sz="1700" dirty="0"/>
          </a:p>
        </p:txBody>
      </p:sp>
      <p:sp>
        <p:nvSpPr>
          <p:cNvPr id="382" name="Google Shape;382;p16"/>
          <p:cNvSpPr txBox="1"/>
          <p:nvPr/>
        </p:nvSpPr>
        <p:spPr>
          <a:xfrm>
            <a:off x="3533833" y="1059823"/>
            <a:ext cx="5133034" cy="755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388620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1600"/>
            </a:pPr>
            <a:r>
              <a:rPr lang="pt-BR" sz="1500" kern="1200">
                <a:solidFill>
                  <a:schemeClr val="lt1"/>
                </a:solidFill>
                <a:latin typeface="Nunito"/>
                <a:ea typeface="+mn-ea"/>
                <a:cs typeface="+mn-cs"/>
                <a:sym typeface="Nunito"/>
              </a:rPr>
              <a:t>Sistema de aquisição dos erros de posicionamento</a:t>
            </a:r>
            <a:endParaRPr lang="pt-BR" sz="1500"/>
          </a:p>
        </p:txBody>
      </p:sp>
      <p:pic>
        <p:nvPicPr>
          <p:cNvPr id="2" name="Google Shape;383;p16">
            <a:extLst>
              <a:ext uri="{FF2B5EF4-FFF2-40B4-BE49-F238E27FC236}">
                <a16:creationId xmlns:a16="http://schemas.microsoft.com/office/drawing/2014/main" id="{1052E551-6219-288F-9FBD-2B2D8A9686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401" t="5521" r="7217"/>
          <a:stretch/>
        </p:blipFill>
        <p:spPr>
          <a:xfrm>
            <a:off x="1672805" y="2642167"/>
            <a:ext cx="3333654" cy="237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84;p16">
            <a:extLst>
              <a:ext uri="{FF2B5EF4-FFF2-40B4-BE49-F238E27FC236}">
                <a16:creationId xmlns:a16="http://schemas.microsoft.com/office/drawing/2014/main" id="{7A24BD54-B422-3466-2D7C-FAEB299BA4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699" t="3242" r="2736" b="3583"/>
          <a:stretch/>
        </p:blipFill>
        <p:spPr>
          <a:xfrm>
            <a:off x="5416226" y="2667237"/>
            <a:ext cx="3333654" cy="2249806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Encoder óptico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4233041" y="1294991"/>
            <a:ext cx="4778798" cy="301109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Encoder óptico: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 encoder é um transdutor que converte um movimento linear ou angular em sinais digitais. Esses sinais digitais podem ser utilizados para determinar a posição, a direção, a velocidade e a aceleração do sistema ao qual o encoder está acoplado.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 encoder é um transdutor que converte um movimento linear ou angular em sinais digitais. Esses sinais digitais podem ser utilizados para determinar a posição, a direção, a velocidade e a aceleração do sistema ao qual o encoder está acoplado.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Os instrumentos de medição de posição são de extrema importância na precisão e qualidade do processo de usinagem. Existem dois tipos de encoder: linear e rotativo.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 encoder linear controla a posição real da mesa de trabalho e é considerado portanto, mais exato. No entanto, ocupa mais espaço e possui custo elevado.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Os instrumentos de medição rotativos são acoplados diretamente ao eixo de acionamento e permitem controlar tanto a velocidade angular como a posição angular do eixo.</a:t>
            </a: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</p:txBody>
      </p:sp>
      <p:pic>
        <p:nvPicPr>
          <p:cNvPr id="2" name="Google Shape;391;p17">
            <a:extLst>
              <a:ext uri="{FF2B5EF4-FFF2-40B4-BE49-F238E27FC236}">
                <a16:creationId xmlns:a16="http://schemas.microsoft.com/office/drawing/2014/main" id="{111BC9ED-61DE-EE4C-FFDE-EC8BB96456CE}"/>
              </a:ext>
            </a:extLst>
          </p:cNvPr>
          <p:cNvPicPr preferRelativeResize="0"/>
          <p:nvPr/>
        </p:nvPicPr>
        <p:blipFill rotWithShape="1">
          <a:blip r:embed="rId4"/>
          <a:srcRect l="11749" r="27082" b="1"/>
          <a:stretch/>
        </p:blipFill>
        <p:spPr>
          <a:xfrm>
            <a:off x="1147421" y="1687115"/>
            <a:ext cx="2934199" cy="266223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icture 2">
            <a:extLst>
              <a:ext uri="{FF2B5EF4-FFF2-40B4-BE49-F238E27FC236}">
                <a16:creationId xmlns:a16="http://schemas.microsoft.com/office/drawing/2014/main" id="{8B2BB842-B0DA-404B-956C-2CD8A0B41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6" name="Group 468">
            <a:extLst>
              <a:ext uri="{FF2B5EF4-FFF2-40B4-BE49-F238E27FC236}">
                <a16:creationId xmlns:a16="http://schemas.microsoft.com/office/drawing/2014/main" id="{42069189-AD07-4DB1-B287-8C97C7996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342C4B92-EA15-42CC-B57E-A5D1BE5E5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87" name="Rectangle 5">
                <a:extLst>
                  <a:ext uri="{FF2B5EF4-FFF2-40B4-BE49-F238E27FC236}">
                    <a16:creationId xmlns:a16="http://schemas.microsoft.com/office/drawing/2014/main" id="{3EAAD3FD-579D-461E-A84F-919BD0314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8" name="Freeform 6">
                <a:extLst>
                  <a:ext uri="{FF2B5EF4-FFF2-40B4-BE49-F238E27FC236}">
                    <a16:creationId xmlns:a16="http://schemas.microsoft.com/office/drawing/2014/main" id="{E048EA7A-FB87-411C-863A-C7B4E29A9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9" name="Freeform 7">
                <a:extLst>
                  <a:ext uri="{FF2B5EF4-FFF2-40B4-BE49-F238E27FC236}">
                    <a16:creationId xmlns:a16="http://schemas.microsoft.com/office/drawing/2014/main" id="{AEDBEC7F-49C2-4B64-849D-B57B54136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0" name="Freeform 8">
                <a:extLst>
                  <a:ext uri="{FF2B5EF4-FFF2-40B4-BE49-F238E27FC236}">
                    <a16:creationId xmlns:a16="http://schemas.microsoft.com/office/drawing/2014/main" id="{9E6D773D-ECBE-4AE8-8BCD-22A36A251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1" name="Freeform 9">
                <a:extLst>
                  <a:ext uri="{FF2B5EF4-FFF2-40B4-BE49-F238E27FC236}">
                    <a16:creationId xmlns:a16="http://schemas.microsoft.com/office/drawing/2014/main" id="{A60FE128-9402-4283-A9C2-C0ECBC8679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2" name="Freeform 10">
                <a:extLst>
                  <a:ext uri="{FF2B5EF4-FFF2-40B4-BE49-F238E27FC236}">
                    <a16:creationId xmlns:a16="http://schemas.microsoft.com/office/drawing/2014/main" id="{933E0E03-6941-428E-9C3B-EC0ADB3AC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3" name="Freeform 11">
                <a:extLst>
                  <a:ext uri="{FF2B5EF4-FFF2-40B4-BE49-F238E27FC236}">
                    <a16:creationId xmlns:a16="http://schemas.microsoft.com/office/drawing/2014/main" id="{462638AE-82C8-4084-A3B0-21E8534B1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4" name="Freeform 12">
                <a:extLst>
                  <a:ext uri="{FF2B5EF4-FFF2-40B4-BE49-F238E27FC236}">
                    <a16:creationId xmlns:a16="http://schemas.microsoft.com/office/drawing/2014/main" id="{72D506C6-CF8E-492F-9E8C-DD26DE64F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5" name="Freeform 13">
                <a:extLst>
                  <a:ext uri="{FF2B5EF4-FFF2-40B4-BE49-F238E27FC236}">
                    <a16:creationId xmlns:a16="http://schemas.microsoft.com/office/drawing/2014/main" id="{DA20F7CD-4C44-43C4-81C3-4F8806B08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0" name="Freeform 14">
                <a:extLst>
                  <a:ext uri="{FF2B5EF4-FFF2-40B4-BE49-F238E27FC236}">
                    <a16:creationId xmlns:a16="http://schemas.microsoft.com/office/drawing/2014/main" id="{81BD7532-98F8-475C-AFC1-BB9C4BE40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1" name="Freeform 15">
                <a:extLst>
                  <a:ext uri="{FF2B5EF4-FFF2-40B4-BE49-F238E27FC236}">
                    <a16:creationId xmlns:a16="http://schemas.microsoft.com/office/drawing/2014/main" id="{AF71A4B3-A976-4FDE-90C5-3E0B92C5C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3" name="Line 16">
                <a:extLst>
                  <a:ext uri="{FF2B5EF4-FFF2-40B4-BE49-F238E27FC236}">
                    <a16:creationId xmlns:a16="http://schemas.microsoft.com/office/drawing/2014/main" id="{6BD1440F-413F-4241-BBC5-C88EB9638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2" name="Freeform 17">
                <a:extLst>
                  <a:ext uri="{FF2B5EF4-FFF2-40B4-BE49-F238E27FC236}">
                    <a16:creationId xmlns:a16="http://schemas.microsoft.com/office/drawing/2014/main" id="{204E6A45-2C62-407F-84BA-0E3E67EAF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8" name="Freeform 18">
                <a:extLst>
                  <a:ext uri="{FF2B5EF4-FFF2-40B4-BE49-F238E27FC236}">
                    <a16:creationId xmlns:a16="http://schemas.microsoft.com/office/drawing/2014/main" id="{802A21D8-72D1-48F4-9C7B-93A5538FE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0" name="Freeform 19">
                <a:extLst>
                  <a:ext uri="{FF2B5EF4-FFF2-40B4-BE49-F238E27FC236}">
                    <a16:creationId xmlns:a16="http://schemas.microsoft.com/office/drawing/2014/main" id="{5B318E52-5DB8-4322-8F70-FE1F0DCC6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2" name="Freeform 20">
                <a:extLst>
                  <a:ext uri="{FF2B5EF4-FFF2-40B4-BE49-F238E27FC236}">
                    <a16:creationId xmlns:a16="http://schemas.microsoft.com/office/drawing/2014/main" id="{30A63629-8F8B-4EF8-9316-35303E2F4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3" name="Rectangle 21">
                <a:extLst>
                  <a:ext uri="{FF2B5EF4-FFF2-40B4-BE49-F238E27FC236}">
                    <a16:creationId xmlns:a16="http://schemas.microsoft.com/office/drawing/2014/main" id="{0FD32AE1-C11C-4C07-B369-B4A63512B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4" name="Freeform 22">
                <a:extLst>
                  <a:ext uri="{FF2B5EF4-FFF2-40B4-BE49-F238E27FC236}">
                    <a16:creationId xmlns:a16="http://schemas.microsoft.com/office/drawing/2014/main" id="{5BBDA613-4841-4952-B6FC-2689598DDF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5" name="Freeform 23">
                <a:extLst>
                  <a:ext uri="{FF2B5EF4-FFF2-40B4-BE49-F238E27FC236}">
                    <a16:creationId xmlns:a16="http://schemas.microsoft.com/office/drawing/2014/main" id="{9A997CE6-0712-4BFA-A649-F785F917C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6" name="Freeform 24">
                <a:extLst>
                  <a:ext uri="{FF2B5EF4-FFF2-40B4-BE49-F238E27FC236}">
                    <a16:creationId xmlns:a16="http://schemas.microsoft.com/office/drawing/2014/main" id="{AB55CAB2-D520-4D7D-B8B3-4A5818F4D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7" name="Freeform 25">
                <a:extLst>
                  <a:ext uri="{FF2B5EF4-FFF2-40B4-BE49-F238E27FC236}">
                    <a16:creationId xmlns:a16="http://schemas.microsoft.com/office/drawing/2014/main" id="{FA07FA99-2050-4186-AC4F-5113AD6365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8" name="Freeform 26">
                <a:extLst>
                  <a:ext uri="{FF2B5EF4-FFF2-40B4-BE49-F238E27FC236}">
                    <a16:creationId xmlns:a16="http://schemas.microsoft.com/office/drawing/2014/main" id="{E021A5C0-CE5C-4BF9-87D1-873DA19BA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9" name="Freeform 27">
                <a:extLst>
                  <a:ext uri="{FF2B5EF4-FFF2-40B4-BE49-F238E27FC236}">
                    <a16:creationId xmlns:a16="http://schemas.microsoft.com/office/drawing/2014/main" id="{2446632D-83E2-4D87-AFF8-78E409BC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0" name="Freeform 28">
                <a:extLst>
                  <a:ext uri="{FF2B5EF4-FFF2-40B4-BE49-F238E27FC236}">
                    <a16:creationId xmlns:a16="http://schemas.microsoft.com/office/drawing/2014/main" id="{31D51BB6-32B6-4A3D-B3C4-7EA2E9D0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1" name="Freeform 29">
                <a:extLst>
                  <a:ext uri="{FF2B5EF4-FFF2-40B4-BE49-F238E27FC236}">
                    <a16:creationId xmlns:a16="http://schemas.microsoft.com/office/drawing/2014/main" id="{0AD9C66C-A8BF-444B-BFCF-C83401AACF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2" name="Freeform 30">
                <a:extLst>
                  <a:ext uri="{FF2B5EF4-FFF2-40B4-BE49-F238E27FC236}">
                    <a16:creationId xmlns:a16="http://schemas.microsoft.com/office/drawing/2014/main" id="{7CDEC8C3-F5E7-4C0F-9016-211247C91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3" name="Freeform 31">
                <a:extLst>
                  <a:ext uri="{FF2B5EF4-FFF2-40B4-BE49-F238E27FC236}">
                    <a16:creationId xmlns:a16="http://schemas.microsoft.com/office/drawing/2014/main" id="{A50D25A3-6CBF-437F-BADA-11E7389D5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1E9FE7C8-1F33-4EEA-9EA2-7A911853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584" name="Freeform 32">
                <a:extLst>
                  <a:ext uri="{FF2B5EF4-FFF2-40B4-BE49-F238E27FC236}">
                    <a16:creationId xmlns:a16="http://schemas.microsoft.com/office/drawing/2014/main" id="{E891773F-76C9-40AB-AC40-949C7CA87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5" name="Freeform 33">
                <a:extLst>
                  <a:ext uri="{FF2B5EF4-FFF2-40B4-BE49-F238E27FC236}">
                    <a16:creationId xmlns:a16="http://schemas.microsoft.com/office/drawing/2014/main" id="{91AF97D2-4726-4A70-AF56-F370B0411A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6" name="Freeform 34">
                <a:extLst>
                  <a:ext uri="{FF2B5EF4-FFF2-40B4-BE49-F238E27FC236}">
                    <a16:creationId xmlns:a16="http://schemas.microsoft.com/office/drawing/2014/main" id="{BC91F1A9-A171-4B0A-9D5F-5AC376DBA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7" name="Freeform 35">
                <a:extLst>
                  <a:ext uri="{FF2B5EF4-FFF2-40B4-BE49-F238E27FC236}">
                    <a16:creationId xmlns:a16="http://schemas.microsoft.com/office/drawing/2014/main" id="{0D42F1C8-007A-4677-B02E-F17A1A9FE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8" name="Freeform 36">
                <a:extLst>
                  <a:ext uri="{FF2B5EF4-FFF2-40B4-BE49-F238E27FC236}">
                    <a16:creationId xmlns:a16="http://schemas.microsoft.com/office/drawing/2014/main" id="{DDF1ECBD-42A4-4E8D-AAE1-4E403DDE54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9" name="Freeform 37">
                <a:extLst>
                  <a:ext uri="{FF2B5EF4-FFF2-40B4-BE49-F238E27FC236}">
                    <a16:creationId xmlns:a16="http://schemas.microsoft.com/office/drawing/2014/main" id="{BFE3DA60-FEB0-4F12-9B44-4B64344CF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0" name="Freeform 38">
                <a:extLst>
                  <a:ext uri="{FF2B5EF4-FFF2-40B4-BE49-F238E27FC236}">
                    <a16:creationId xmlns:a16="http://schemas.microsoft.com/office/drawing/2014/main" id="{86EDEE76-C32D-4086-BD5B-7DECB435E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1" name="Freeform 39">
                <a:extLst>
                  <a:ext uri="{FF2B5EF4-FFF2-40B4-BE49-F238E27FC236}">
                    <a16:creationId xmlns:a16="http://schemas.microsoft.com/office/drawing/2014/main" id="{EC0AB7A0-59E3-425B-B20B-B52A023D3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2" name="Freeform 40">
                <a:extLst>
                  <a:ext uri="{FF2B5EF4-FFF2-40B4-BE49-F238E27FC236}">
                    <a16:creationId xmlns:a16="http://schemas.microsoft.com/office/drawing/2014/main" id="{CAE96194-624E-41DC-B894-B60159655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3" name="Rectangle 41">
                <a:extLst>
                  <a:ext uri="{FF2B5EF4-FFF2-40B4-BE49-F238E27FC236}">
                    <a16:creationId xmlns:a16="http://schemas.microsoft.com/office/drawing/2014/main" id="{A8DFD735-109E-4AED-AEC7-4F73328BF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594" name="Group 509">
            <a:extLst>
              <a:ext uri="{FF2B5EF4-FFF2-40B4-BE49-F238E27FC236}">
                <a16:creationId xmlns:a16="http://schemas.microsoft.com/office/drawing/2014/main" id="{9EEC69F9-9147-4BA1-BEF2-C283975D6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511" name="Rectangle 510">
              <a:extLst>
                <a:ext uri="{FF2B5EF4-FFF2-40B4-BE49-F238E27FC236}">
                  <a16:creationId xmlns:a16="http://schemas.microsoft.com/office/drawing/2014/main" id="{D4B7C969-FF2C-49DE-831F-C82F8A213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4" name="Picture 2">
              <a:extLst>
                <a:ext uri="{FF2B5EF4-FFF2-40B4-BE49-F238E27FC236}">
                  <a16:creationId xmlns:a16="http://schemas.microsoft.com/office/drawing/2014/main" id="{44656C05-B707-4906-8701-E872E2A6C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FC4D0CE6-8966-4222-89A7-F72AB5B2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0225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4" name="Rectangle 5">
              <a:extLst>
                <a:ext uri="{FF2B5EF4-FFF2-40B4-BE49-F238E27FC236}">
                  <a16:creationId xmlns:a16="http://schemas.microsoft.com/office/drawing/2014/main" id="{6C283243-2E22-4AAB-91EA-DED0F2D1B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5" name="Freeform 6">
              <a:extLst>
                <a:ext uri="{FF2B5EF4-FFF2-40B4-BE49-F238E27FC236}">
                  <a16:creationId xmlns:a16="http://schemas.microsoft.com/office/drawing/2014/main" id="{3569EC30-131F-4846-9068-6DCE34888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6" name="Freeform 7">
              <a:extLst>
                <a:ext uri="{FF2B5EF4-FFF2-40B4-BE49-F238E27FC236}">
                  <a16:creationId xmlns:a16="http://schemas.microsoft.com/office/drawing/2014/main" id="{A624164E-D4CA-435D-A4E0-B8A2676C6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7" name="Rectangle 8">
              <a:extLst>
                <a:ext uri="{FF2B5EF4-FFF2-40B4-BE49-F238E27FC236}">
                  <a16:creationId xmlns:a16="http://schemas.microsoft.com/office/drawing/2014/main" id="{17A3CD5F-A6A9-471B-8457-C4173EF10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8" name="Freeform 9">
              <a:extLst>
                <a:ext uri="{FF2B5EF4-FFF2-40B4-BE49-F238E27FC236}">
                  <a16:creationId xmlns:a16="http://schemas.microsoft.com/office/drawing/2014/main" id="{EC6012EE-462F-45DA-BAA7-3D27FB2C7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9" name="Freeform 10">
              <a:extLst>
                <a:ext uri="{FF2B5EF4-FFF2-40B4-BE49-F238E27FC236}">
                  <a16:creationId xmlns:a16="http://schemas.microsoft.com/office/drawing/2014/main" id="{A7C128E4-D40C-401E-B47E-FC0448F12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0" name="Freeform 11">
              <a:extLst>
                <a:ext uri="{FF2B5EF4-FFF2-40B4-BE49-F238E27FC236}">
                  <a16:creationId xmlns:a16="http://schemas.microsoft.com/office/drawing/2014/main" id="{453E69EF-0E8D-4BA9-BE29-E1D343503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1" name="Freeform 12">
              <a:extLst>
                <a:ext uri="{FF2B5EF4-FFF2-40B4-BE49-F238E27FC236}">
                  <a16:creationId xmlns:a16="http://schemas.microsoft.com/office/drawing/2014/main" id="{1CA9C9C5-E354-49A8-BCC7-BA7C1945A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2" name="Freeform 13">
              <a:extLst>
                <a:ext uri="{FF2B5EF4-FFF2-40B4-BE49-F238E27FC236}">
                  <a16:creationId xmlns:a16="http://schemas.microsoft.com/office/drawing/2014/main" id="{3DD5F800-5C0B-4449-A73B-6E648CC36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3" name="Freeform 14">
              <a:extLst>
                <a:ext uri="{FF2B5EF4-FFF2-40B4-BE49-F238E27FC236}">
                  <a16:creationId xmlns:a16="http://schemas.microsoft.com/office/drawing/2014/main" id="{912658B5-59E5-4A1A-A5C9-91AF94BBB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4" name="Freeform 15">
              <a:extLst>
                <a:ext uri="{FF2B5EF4-FFF2-40B4-BE49-F238E27FC236}">
                  <a16:creationId xmlns:a16="http://schemas.microsoft.com/office/drawing/2014/main" id="{C19032BC-3683-4C02-8ADB-5A18872A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5" name="Freeform 16">
              <a:extLst>
                <a:ext uri="{FF2B5EF4-FFF2-40B4-BE49-F238E27FC236}">
                  <a16:creationId xmlns:a16="http://schemas.microsoft.com/office/drawing/2014/main" id="{B718A65A-BF84-411F-A4BA-2AC0B68A3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6" name="Freeform 17">
              <a:extLst>
                <a:ext uri="{FF2B5EF4-FFF2-40B4-BE49-F238E27FC236}">
                  <a16:creationId xmlns:a16="http://schemas.microsoft.com/office/drawing/2014/main" id="{39BE208B-080C-41C2-8C60-C6401ED69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7" name="Freeform 18">
              <a:extLst>
                <a:ext uri="{FF2B5EF4-FFF2-40B4-BE49-F238E27FC236}">
                  <a16:creationId xmlns:a16="http://schemas.microsoft.com/office/drawing/2014/main" id="{F5C5AE39-E3E2-49C0-BD88-158A37A5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8" name="Freeform 19">
              <a:extLst>
                <a:ext uri="{FF2B5EF4-FFF2-40B4-BE49-F238E27FC236}">
                  <a16:creationId xmlns:a16="http://schemas.microsoft.com/office/drawing/2014/main" id="{7AC6B134-A0D5-43E6-8483-930074EB5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9" name="Freeform 20">
              <a:extLst>
                <a:ext uri="{FF2B5EF4-FFF2-40B4-BE49-F238E27FC236}">
                  <a16:creationId xmlns:a16="http://schemas.microsoft.com/office/drawing/2014/main" id="{B1BC2D8D-0C11-4B33-B5F8-7800F70DD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0" name="Freeform 21">
              <a:extLst>
                <a:ext uri="{FF2B5EF4-FFF2-40B4-BE49-F238E27FC236}">
                  <a16:creationId xmlns:a16="http://schemas.microsoft.com/office/drawing/2014/main" id="{416CE92C-D968-40FE-9F44-67BB70C8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1" name="Freeform 22">
              <a:extLst>
                <a:ext uri="{FF2B5EF4-FFF2-40B4-BE49-F238E27FC236}">
                  <a16:creationId xmlns:a16="http://schemas.microsoft.com/office/drawing/2014/main" id="{35030AEA-370F-45C3-8639-F4DA0CD36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2" name="Freeform 23">
              <a:extLst>
                <a:ext uri="{FF2B5EF4-FFF2-40B4-BE49-F238E27FC236}">
                  <a16:creationId xmlns:a16="http://schemas.microsoft.com/office/drawing/2014/main" id="{892D33C3-A3DA-4B27-9025-6221EA941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3" name="Freeform 24">
              <a:extLst>
                <a:ext uri="{FF2B5EF4-FFF2-40B4-BE49-F238E27FC236}">
                  <a16:creationId xmlns:a16="http://schemas.microsoft.com/office/drawing/2014/main" id="{559E31BF-A2E2-4D8B-A47D-83418AA78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4" name="Freeform 25">
              <a:extLst>
                <a:ext uri="{FF2B5EF4-FFF2-40B4-BE49-F238E27FC236}">
                  <a16:creationId xmlns:a16="http://schemas.microsoft.com/office/drawing/2014/main" id="{2C0A6473-3613-4DA4-8855-CE6ACD2B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5" name="Freeform 26">
              <a:extLst>
                <a:ext uri="{FF2B5EF4-FFF2-40B4-BE49-F238E27FC236}">
                  <a16:creationId xmlns:a16="http://schemas.microsoft.com/office/drawing/2014/main" id="{8275AFED-573F-4394-8719-3A44222F9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6" name="Freeform 27">
              <a:extLst>
                <a:ext uri="{FF2B5EF4-FFF2-40B4-BE49-F238E27FC236}">
                  <a16:creationId xmlns:a16="http://schemas.microsoft.com/office/drawing/2014/main" id="{91C720F5-5F21-4F82-8218-53397AF78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7" name="Freeform 28">
              <a:extLst>
                <a:ext uri="{FF2B5EF4-FFF2-40B4-BE49-F238E27FC236}">
                  <a16:creationId xmlns:a16="http://schemas.microsoft.com/office/drawing/2014/main" id="{1F38ADA5-CFAC-4E98-BAD1-F1B7E1DC6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8" name="Freeform 29">
              <a:extLst>
                <a:ext uri="{FF2B5EF4-FFF2-40B4-BE49-F238E27FC236}">
                  <a16:creationId xmlns:a16="http://schemas.microsoft.com/office/drawing/2014/main" id="{D9B4A4C0-DA9F-4DB6-873D-7451FFDA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9" name="Freeform 30">
              <a:extLst>
                <a:ext uri="{FF2B5EF4-FFF2-40B4-BE49-F238E27FC236}">
                  <a16:creationId xmlns:a16="http://schemas.microsoft.com/office/drawing/2014/main" id="{D6E5F24F-E87A-4032-B7C9-1AB481EAE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0" name="Freeform 31">
              <a:extLst>
                <a:ext uri="{FF2B5EF4-FFF2-40B4-BE49-F238E27FC236}">
                  <a16:creationId xmlns:a16="http://schemas.microsoft.com/office/drawing/2014/main" id="{3CF772F6-7699-4905-AE1F-3C794E849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1" name="Freeform 32">
              <a:extLst>
                <a:ext uri="{FF2B5EF4-FFF2-40B4-BE49-F238E27FC236}">
                  <a16:creationId xmlns:a16="http://schemas.microsoft.com/office/drawing/2014/main" id="{5A870946-8256-428F-930A-0AE73F605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2" name="Rectangle 33">
              <a:extLst>
                <a:ext uri="{FF2B5EF4-FFF2-40B4-BE49-F238E27FC236}">
                  <a16:creationId xmlns:a16="http://schemas.microsoft.com/office/drawing/2014/main" id="{4779A0DA-DEC1-427A-A05B-1DBDCC21F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3" name="Freeform 34">
              <a:extLst>
                <a:ext uri="{FF2B5EF4-FFF2-40B4-BE49-F238E27FC236}">
                  <a16:creationId xmlns:a16="http://schemas.microsoft.com/office/drawing/2014/main" id="{7294ABC9-A7A7-4D55-BD2F-530DED872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4" name="Freeform 35">
              <a:extLst>
                <a:ext uri="{FF2B5EF4-FFF2-40B4-BE49-F238E27FC236}">
                  <a16:creationId xmlns:a16="http://schemas.microsoft.com/office/drawing/2014/main" id="{776E9E87-7270-4280-A344-342A1F250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5" name="Freeform 36">
              <a:extLst>
                <a:ext uri="{FF2B5EF4-FFF2-40B4-BE49-F238E27FC236}">
                  <a16:creationId xmlns:a16="http://schemas.microsoft.com/office/drawing/2014/main" id="{6EFFAB29-7D8A-4E10-B0DA-1B8866F3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6" name="Freeform 37">
              <a:extLst>
                <a:ext uri="{FF2B5EF4-FFF2-40B4-BE49-F238E27FC236}">
                  <a16:creationId xmlns:a16="http://schemas.microsoft.com/office/drawing/2014/main" id="{026103B9-414C-41E8-87C6-A7EDA2953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7" name="Freeform 38">
              <a:extLst>
                <a:ext uri="{FF2B5EF4-FFF2-40B4-BE49-F238E27FC236}">
                  <a16:creationId xmlns:a16="http://schemas.microsoft.com/office/drawing/2014/main" id="{5B7CF6EF-747D-448A-8C4E-083D9B0CA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8" name="Freeform 39">
              <a:extLst>
                <a:ext uri="{FF2B5EF4-FFF2-40B4-BE49-F238E27FC236}">
                  <a16:creationId xmlns:a16="http://schemas.microsoft.com/office/drawing/2014/main" id="{5418ACB6-E52F-4AE3-948E-88F909E9A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9" name="Freeform 40">
              <a:extLst>
                <a:ext uri="{FF2B5EF4-FFF2-40B4-BE49-F238E27FC236}">
                  <a16:creationId xmlns:a16="http://schemas.microsoft.com/office/drawing/2014/main" id="{71EE9667-652F-46A6-9E39-F69ACA28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0" name="Freeform 41">
              <a:extLst>
                <a:ext uri="{FF2B5EF4-FFF2-40B4-BE49-F238E27FC236}">
                  <a16:creationId xmlns:a16="http://schemas.microsoft.com/office/drawing/2014/main" id="{AF56F60A-5738-496B-A051-11114DB83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1" name="Freeform 42">
              <a:extLst>
                <a:ext uri="{FF2B5EF4-FFF2-40B4-BE49-F238E27FC236}">
                  <a16:creationId xmlns:a16="http://schemas.microsoft.com/office/drawing/2014/main" id="{E59DECCA-9EFE-4ADC-920A-BA2CE568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2" name="Freeform 43">
              <a:extLst>
                <a:ext uri="{FF2B5EF4-FFF2-40B4-BE49-F238E27FC236}">
                  <a16:creationId xmlns:a16="http://schemas.microsoft.com/office/drawing/2014/main" id="{5A378047-F0C2-4185-84A5-998581BDA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3" name="Freeform 44">
              <a:extLst>
                <a:ext uri="{FF2B5EF4-FFF2-40B4-BE49-F238E27FC236}">
                  <a16:creationId xmlns:a16="http://schemas.microsoft.com/office/drawing/2014/main" id="{F410F2AF-C72A-47FB-BACA-01948E9FD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4" name="Rectangle 45">
              <a:extLst>
                <a:ext uri="{FF2B5EF4-FFF2-40B4-BE49-F238E27FC236}">
                  <a16:creationId xmlns:a16="http://schemas.microsoft.com/office/drawing/2014/main" id="{B05CBA9F-CE2A-414A-B7CD-EA6464A10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5" name="Freeform 46">
              <a:extLst>
                <a:ext uri="{FF2B5EF4-FFF2-40B4-BE49-F238E27FC236}">
                  <a16:creationId xmlns:a16="http://schemas.microsoft.com/office/drawing/2014/main" id="{23F1C0B6-641C-4185-9F60-4B8766C34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6" name="Freeform 47">
              <a:extLst>
                <a:ext uri="{FF2B5EF4-FFF2-40B4-BE49-F238E27FC236}">
                  <a16:creationId xmlns:a16="http://schemas.microsoft.com/office/drawing/2014/main" id="{405D8EF8-EA0B-4E66-A5CF-C50A28D8E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7" name="Freeform 48">
              <a:extLst>
                <a:ext uri="{FF2B5EF4-FFF2-40B4-BE49-F238E27FC236}">
                  <a16:creationId xmlns:a16="http://schemas.microsoft.com/office/drawing/2014/main" id="{B5D7F208-CC48-4ACE-9C6F-DB6C9ED31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8" name="Freeform 49">
              <a:extLst>
                <a:ext uri="{FF2B5EF4-FFF2-40B4-BE49-F238E27FC236}">
                  <a16:creationId xmlns:a16="http://schemas.microsoft.com/office/drawing/2014/main" id="{D8527960-AADA-4D2A-9344-E43C4563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9" name="Freeform 50">
              <a:extLst>
                <a:ext uri="{FF2B5EF4-FFF2-40B4-BE49-F238E27FC236}">
                  <a16:creationId xmlns:a16="http://schemas.microsoft.com/office/drawing/2014/main" id="{EFF3FC0A-389F-4DA9-A00E-1022D434E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0" name="Freeform 51">
              <a:extLst>
                <a:ext uri="{FF2B5EF4-FFF2-40B4-BE49-F238E27FC236}">
                  <a16:creationId xmlns:a16="http://schemas.microsoft.com/office/drawing/2014/main" id="{8FCB44B0-146A-45A8-9A8F-571E59DFC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1" name="Freeform 52">
              <a:extLst>
                <a:ext uri="{FF2B5EF4-FFF2-40B4-BE49-F238E27FC236}">
                  <a16:creationId xmlns:a16="http://schemas.microsoft.com/office/drawing/2014/main" id="{6A5C980F-B7A4-4C2D-A35D-F3C2F02BD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2" name="Freeform 53">
              <a:extLst>
                <a:ext uri="{FF2B5EF4-FFF2-40B4-BE49-F238E27FC236}">
                  <a16:creationId xmlns:a16="http://schemas.microsoft.com/office/drawing/2014/main" id="{478C62ED-7D9F-48E4-95F3-054C80D0E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3" name="Freeform 54">
              <a:extLst>
                <a:ext uri="{FF2B5EF4-FFF2-40B4-BE49-F238E27FC236}">
                  <a16:creationId xmlns:a16="http://schemas.microsoft.com/office/drawing/2014/main" id="{1877F065-C26D-4202-807A-472F3F5ED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4" name="Freeform 55">
              <a:extLst>
                <a:ext uri="{FF2B5EF4-FFF2-40B4-BE49-F238E27FC236}">
                  <a16:creationId xmlns:a16="http://schemas.microsoft.com/office/drawing/2014/main" id="{39AA3189-9CCB-4483-BB18-C0B6065C2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5" name="Freeform 56">
              <a:extLst>
                <a:ext uri="{FF2B5EF4-FFF2-40B4-BE49-F238E27FC236}">
                  <a16:creationId xmlns:a16="http://schemas.microsoft.com/office/drawing/2014/main" id="{7A014507-1736-4050-818D-F4ADFCF20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6" name="Freeform 57">
              <a:extLst>
                <a:ext uri="{FF2B5EF4-FFF2-40B4-BE49-F238E27FC236}">
                  <a16:creationId xmlns:a16="http://schemas.microsoft.com/office/drawing/2014/main" id="{01DE72FE-898A-4784-8CA4-E25DF71A3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7" name="Freeform 58">
              <a:extLst>
                <a:ext uri="{FF2B5EF4-FFF2-40B4-BE49-F238E27FC236}">
                  <a16:creationId xmlns:a16="http://schemas.microsoft.com/office/drawing/2014/main" id="{D1F18174-0D16-4D25-9625-21D2F7194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96" name="Google Shape;396;p18"/>
          <p:cNvSpPr txBox="1">
            <a:spLocks noGrp="1"/>
          </p:cNvSpPr>
          <p:nvPr>
            <p:ph type="ctrTitle"/>
          </p:nvPr>
        </p:nvSpPr>
        <p:spPr>
          <a:xfrm>
            <a:off x="5209014" y="463888"/>
            <a:ext cx="3310302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3300"/>
              <a:t>Interferômetro a laser</a:t>
            </a:r>
          </a:p>
        </p:txBody>
      </p:sp>
      <p:pic>
        <p:nvPicPr>
          <p:cNvPr id="3" name="Google Shape;399;p18">
            <a:extLst>
              <a:ext uri="{FF2B5EF4-FFF2-40B4-BE49-F238E27FC236}">
                <a16:creationId xmlns:a16="http://schemas.microsoft.com/office/drawing/2014/main" id="{26C4CE39-6477-9979-22A3-7F45FFE80BA1}"/>
              </a:ext>
            </a:extLst>
          </p:cNvPr>
          <p:cNvPicPr preferRelativeResize="0"/>
          <p:nvPr/>
        </p:nvPicPr>
        <p:blipFill rotWithShape="1">
          <a:blip r:embed="rId5"/>
          <a:srcRect l="15883" r="2" b="2"/>
          <a:stretch/>
        </p:blipFill>
        <p:spPr>
          <a:xfrm>
            <a:off x="-4197" y="10"/>
            <a:ext cx="4576197" cy="257055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2" name="Google Shape;398;p18">
            <a:extLst>
              <a:ext uri="{FF2B5EF4-FFF2-40B4-BE49-F238E27FC236}">
                <a16:creationId xmlns:a16="http://schemas.microsoft.com/office/drawing/2014/main" id="{8F8A0494-CA09-71CD-416F-4D97DB38C5B2}"/>
              </a:ext>
            </a:extLst>
          </p:cNvPr>
          <p:cNvPicPr preferRelativeResize="0"/>
          <p:nvPr/>
        </p:nvPicPr>
        <p:blipFill rotWithShape="1">
          <a:blip r:embed="rId6"/>
          <a:srcRect l="20790" r="10291" b="2"/>
          <a:stretch/>
        </p:blipFill>
        <p:spPr>
          <a:xfrm>
            <a:off x="-4197" y="2570560"/>
            <a:ext cx="4576197" cy="2572940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AE6A561-87DB-41E9-867E-B5A66B9B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0015" y="-348"/>
            <a:ext cx="1985" cy="514384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8C7E010-C749-4CD5-95F4-EE3BFD08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4197" y="2570560"/>
            <a:ext cx="45761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97" name="Google Shape;397;p18"/>
          <p:cNvSpPr txBox="1">
            <a:spLocks noGrp="1"/>
          </p:cNvSpPr>
          <p:nvPr>
            <p:ph type="subTitle" idx="1"/>
          </p:nvPr>
        </p:nvSpPr>
        <p:spPr>
          <a:xfrm>
            <a:off x="5888723" y="841772"/>
            <a:ext cx="2825856" cy="4105273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600"/>
              <a:t>Um dos principais padrões metrológicos na área de metrologia dimensional é o sistema de medição linear por interferometria laser, ou simplesmente sistema laser de medição, que é muito utilizado para avaliação de MF devido a sua versatilidade na medição de comprimento, o que pode ser feito com grande exatidão e rapidez.</a:t>
            </a:r>
          </a:p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600"/>
              <a:t>O interferômetro produz uma diferença de caminho percorrido por dois feixes coerentes os quais são sobrepostos e, assim, provocam um padrão de interferência. A análise deste padrão permite a determinação do comprimento de onda da fonte de radiação.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600"/>
              <a:t>Em MF, o interferômetro a laser é utilizado para medir posicionamento dos eixos. A dificuldade na realização e deste tipo de medição é que durante o processo de usinagem os fluidos refrigerantes e os cavacos podem interferir na medição. Além disso, este método não permite medir eixos rotativos (spindle) 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50372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t-BR"/>
              <a:t>Parâmetros do modelo </a:t>
            </a:r>
            <a:endParaRPr/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1"/>
          </p:nvPr>
        </p:nvSpPr>
        <p:spPr>
          <a:xfrm>
            <a:off x="0" y="1657150"/>
            <a:ext cx="56097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rPr lang="pt-BR"/>
              <a:t>Regressão é um tipo de modelagem matemática que determina a relação entre duas ou mais variáveis, ou seja, verifica como o comportamento de uma variável pode mudar o comportamento de outra. A análise de regressão possibilita encontrar uma relação entre as variáveis de entrada e de saída por meio de relações empíricas. A utilização desta abordagem necessita de coleta de dados e do uso de métodos estatísticos de análise de regressão linear.</a:t>
            </a:r>
            <a:endParaRPr/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endParaRPr/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rPr lang="pt-BR"/>
              <a:t>Modelo estatístico</a:t>
            </a:r>
            <a:endParaRPr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rPr lang="pt-BR"/>
              <a:t>Os principais parâmetros envolvidos neste trabalho são variação de temperatura (X) e erro de posicionamento (Y ). Dados n pares (X1,Y1), (X2,Y2), ... , (Xn,Yn), deve-se considerar que Y é uma função linear de X.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2">
            <a:extLst>
              <a:ext uri="{FF2B5EF4-FFF2-40B4-BE49-F238E27FC236}">
                <a16:creationId xmlns:a16="http://schemas.microsoft.com/office/drawing/2014/main" id="{8B2BB842-B0DA-404B-956C-2CD8A0B41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0" name="Group 419">
            <a:extLst>
              <a:ext uri="{FF2B5EF4-FFF2-40B4-BE49-F238E27FC236}">
                <a16:creationId xmlns:a16="http://schemas.microsoft.com/office/drawing/2014/main" id="{42069189-AD07-4DB1-B287-8C97C7996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342C4B92-EA15-42CC-B57E-A5D1BE5E5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433" name="Rectangle 5">
                <a:extLst>
                  <a:ext uri="{FF2B5EF4-FFF2-40B4-BE49-F238E27FC236}">
                    <a16:creationId xmlns:a16="http://schemas.microsoft.com/office/drawing/2014/main" id="{3EAAD3FD-579D-461E-A84F-919BD0314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4" name="Freeform 6">
                <a:extLst>
                  <a:ext uri="{FF2B5EF4-FFF2-40B4-BE49-F238E27FC236}">
                    <a16:creationId xmlns:a16="http://schemas.microsoft.com/office/drawing/2014/main" id="{E048EA7A-FB87-411C-863A-C7B4E29A9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5" name="Freeform 7">
                <a:extLst>
                  <a:ext uri="{FF2B5EF4-FFF2-40B4-BE49-F238E27FC236}">
                    <a16:creationId xmlns:a16="http://schemas.microsoft.com/office/drawing/2014/main" id="{AEDBEC7F-49C2-4B64-849D-B57B54136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6" name="Freeform 8">
                <a:extLst>
                  <a:ext uri="{FF2B5EF4-FFF2-40B4-BE49-F238E27FC236}">
                    <a16:creationId xmlns:a16="http://schemas.microsoft.com/office/drawing/2014/main" id="{9E6D773D-ECBE-4AE8-8BCD-22A36A251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7" name="Freeform 9">
                <a:extLst>
                  <a:ext uri="{FF2B5EF4-FFF2-40B4-BE49-F238E27FC236}">
                    <a16:creationId xmlns:a16="http://schemas.microsoft.com/office/drawing/2014/main" id="{A60FE128-9402-4283-A9C2-C0ECBC8679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8" name="Freeform 10">
                <a:extLst>
                  <a:ext uri="{FF2B5EF4-FFF2-40B4-BE49-F238E27FC236}">
                    <a16:creationId xmlns:a16="http://schemas.microsoft.com/office/drawing/2014/main" id="{933E0E03-6941-428E-9C3B-EC0ADB3AC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9" name="Freeform 11">
                <a:extLst>
                  <a:ext uri="{FF2B5EF4-FFF2-40B4-BE49-F238E27FC236}">
                    <a16:creationId xmlns:a16="http://schemas.microsoft.com/office/drawing/2014/main" id="{462638AE-82C8-4084-A3B0-21E8534B1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0" name="Freeform 12">
                <a:extLst>
                  <a:ext uri="{FF2B5EF4-FFF2-40B4-BE49-F238E27FC236}">
                    <a16:creationId xmlns:a16="http://schemas.microsoft.com/office/drawing/2014/main" id="{72D506C6-CF8E-492F-9E8C-DD26DE64F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1" name="Freeform 13">
                <a:extLst>
                  <a:ext uri="{FF2B5EF4-FFF2-40B4-BE49-F238E27FC236}">
                    <a16:creationId xmlns:a16="http://schemas.microsoft.com/office/drawing/2014/main" id="{DA20F7CD-4C44-43C4-81C3-4F8806B08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2" name="Freeform 14">
                <a:extLst>
                  <a:ext uri="{FF2B5EF4-FFF2-40B4-BE49-F238E27FC236}">
                    <a16:creationId xmlns:a16="http://schemas.microsoft.com/office/drawing/2014/main" id="{81BD7532-98F8-475C-AFC1-BB9C4BE40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3" name="Freeform 15">
                <a:extLst>
                  <a:ext uri="{FF2B5EF4-FFF2-40B4-BE49-F238E27FC236}">
                    <a16:creationId xmlns:a16="http://schemas.microsoft.com/office/drawing/2014/main" id="{AF71A4B3-A976-4FDE-90C5-3E0B92C5C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4" name="Line 16">
                <a:extLst>
                  <a:ext uri="{FF2B5EF4-FFF2-40B4-BE49-F238E27FC236}">
                    <a16:creationId xmlns:a16="http://schemas.microsoft.com/office/drawing/2014/main" id="{6BD1440F-413F-4241-BBC5-C88EB9638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5" name="Freeform 17">
                <a:extLst>
                  <a:ext uri="{FF2B5EF4-FFF2-40B4-BE49-F238E27FC236}">
                    <a16:creationId xmlns:a16="http://schemas.microsoft.com/office/drawing/2014/main" id="{204E6A45-2C62-407F-84BA-0E3E67EAF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6" name="Freeform 18">
                <a:extLst>
                  <a:ext uri="{FF2B5EF4-FFF2-40B4-BE49-F238E27FC236}">
                    <a16:creationId xmlns:a16="http://schemas.microsoft.com/office/drawing/2014/main" id="{802A21D8-72D1-48F4-9C7B-93A5538FE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7" name="Freeform 19">
                <a:extLst>
                  <a:ext uri="{FF2B5EF4-FFF2-40B4-BE49-F238E27FC236}">
                    <a16:creationId xmlns:a16="http://schemas.microsoft.com/office/drawing/2014/main" id="{5B318E52-5DB8-4322-8F70-FE1F0DCC6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8" name="Freeform 20">
                <a:extLst>
                  <a:ext uri="{FF2B5EF4-FFF2-40B4-BE49-F238E27FC236}">
                    <a16:creationId xmlns:a16="http://schemas.microsoft.com/office/drawing/2014/main" id="{30A63629-8F8B-4EF8-9316-35303E2F4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9" name="Rectangle 21">
                <a:extLst>
                  <a:ext uri="{FF2B5EF4-FFF2-40B4-BE49-F238E27FC236}">
                    <a16:creationId xmlns:a16="http://schemas.microsoft.com/office/drawing/2014/main" id="{0FD32AE1-C11C-4C07-B369-B4A63512B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0" name="Freeform 22">
                <a:extLst>
                  <a:ext uri="{FF2B5EF4-FFF2-40B4-BE49-F238E27FC236}">
                    <a16:creationId xmlns:a16="http://schemas.microsoft.com/office/drawing/2014/main" id="{5BBDA613-4841-4952-B6FC-2689598DDF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1" name="Freeform 23">
                <a:extLst>
                  <a:ext uri="{FF2B5EF4-FFF2-40B4-BE49-F238E27FC236}">
                    <a16:creationId xmlns:a16="http://schemas.microsoft.com/office/drawing/2014/main" id="{9A997CE6-0712-4BFA-A649-F785F917C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2" name="Freeform 24">
                <a:extLst>
                  <a:ext uri="{FF2B5EF4-FFF2-40B4-BE49-F238E27FC236}">
                    <a16:creationId xmlns:a16="http://schemas.microsoft.com/office/drawing/2014/main" id="{AB55CAB2-D520-4D7D-B8B3-4A5818F4D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3" name="Freeform 25">
                <a:extLst>
                  <a:ext uri="{FF2B5EF4-FFF2-40B4-BE49-F238E27FC236}">
                    <a16:creationId xmlns:a16="http://schemas.microsoft.com/office/drawing/2014/main" id="{FA07FA99-2050-4186-AC4F-5113AD6365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4" name="Freeform 26">
                <a:extLst>
                  <a:ext uri="{FF2B5EF4-FFF2-40B4-BE49-F238E27FC236}">
                    <a16:creationId xmlns:a16="http://schemas.microsoft.com/office/drawing/2014/main" id="{E021A5C0-CE5C-4BF9-87D1-873DA19BA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5" name="Freeform 27">
                <a:extLst>
                  <a:ext uri="{FF2B5EF4-FFF2-40B4-BE49-F238E27FC236}">
                    <a16:creationId xmlns:a16="http://schemas.microsoft.com/office/drawing/2014/main" id="{2446632D-83E2-4D87-AFF8-78E409BC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6" name="Freeform 28">
                <a:extLst>
                  <a:ext uri="{FF2B5EF4-FFF2-40B4-BE49-F238E27FC236}">
                    <a16:creationId xmlns:a16="http://schemas.microsoft.com/office/drawing/2014/main" id="{31D51BB6-32B6-4A3D-B3C4-7EA2E9D0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7" name="Freeform 29">
                <a:extLst>
                  <a:ext uri="{FF2B5EF4-FFF2-40B4-BE49-F238E27FC236}">
                    <a16:creationId xmlns:a16="http://schemas.microsoft.com/office/drawing/2014/main" id="{0AD9C66C-A8BF-444B-BFCF-C83401AACF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8" name="Freeform 30">
                <a:extLst>
                  <a:ext uri="{FF2B5EF4-FFF2-40B4-BE49-F238E27FC236}">
                    <a16:creationId xmlns:a16="http://schemas.microsoft.com/office/drawing/2014/main" id="{7CDEC8C3-F5E7-4C0F-9016-211247C91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9" name="Freeform 31">
                <a:extLst>
                  <a:ext uri="{FF2B5EF4-FFF2-40B4-BE49-F238E27FC236}">
                    <a16:creationId xmlns:a16="http://schemas.microsoft.com/office/drawing/2014/main" id="{A50D25A3-6CBF-437F-BADA-11E7389D5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1E9FE7C8-1F33-4EEA-9EA2-7A911853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423" name="Freeform 32">
                <a:extLst>
                  <a:ext uri="{FF2B5EF4-FFF2-40B4-BE49-F238E27FC236}">
                    <a16:creationId xmlns:a16="http://schemas.microsoft.com/office/drawing/2014/main" id="{E891773F-76C9-40AB-AC40-949C7CA87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4" name="Freeform 33">
                <a:extLst>
                  <a:ext uri="{FF2B5EF4-FFF2-40B4-BE49-F238E27FC236}">
                    <a16:creationId xmlns:a16="http://schemas.microsoft.com/office/drawing/2014/main" id="{91AF97D2-4726-4A70-AF56-F370B0411A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5" name="Freeform 34">
                <a:extLst>
                  <a:ext uri="{FF2B5EF4-FFF2-40B4-BE49-F238E27FC236}">
                    <a16:creationId xmlns:a16="http://schemas.microsoft.com/office/drawing/2014/main" id="{BC91F1A9-A171-4B0A-9D5F-5AC376DBA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6" name="Freeform 35">
                <a:extLst>
                  <a:ext uri="{FF2B5EF4-FFF2-40B4-BE49-F238E27FC236}">
                    <a16:creationId xmlns:a16="http://schemas.microsoft.com/office/drawing/2014/main" id="{0D42F1C8-007A-4677-B02E-F17A1A9FE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7" name="Freeform 36">
                <a:extLst>
                  <a:ext uri="{FF2B5EF4-FFF2-40B4-BE49-F238E27FC236}">
                    <a16:creationId xmlns:a16="http://schemas.microsoft.com/office/drawing/2014/main" id="{DDF1ECBD-42A4-4E8D-AAE1-4E403DDE54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8" name="Freeform 37">
                <a:extLst>
                  <a:ext uri="{FF2B5EF4-FFF2-40B4-BE49-F238E27FC236}">
                    <a16:creationId xmlns:a16="http://schemas.microsoft.com/office/drawing/2014/main" id="{BFE3DA60-FEB0-4F12-9B44-4B64344CF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9" name="Freeform 38">
                <a:extLst>
                  <a:ext uri="{FF2B5EF4-FFF2-40B4-BE49-F238E27FC236}">
                    <a16:creationId xmlns:a16="http://schemas.microsoft.com/office/drawing/2014/main" id="{86EDEE76-C32D-4086-BD5B-7DECB435E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0" name="Freeform 39">
                <a:extLst>
                  <a:ext uri="{FF2B5EF4-FFF2-40B4-BE49-F238E27FC236}">
                    <a16:creationId xmlns:a16="http://schemas.microsoft.com/office/drawing/2014/main" id="{EC0AB7A0-59E3-425B-B20B-B52A023D3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1" name="Freeform 40">
                <a:extLst>
                  <a:ext uri="{FF2B5EF4-FFF2-40B4-BE49-F238E27FC236}">
                    <a16:creationId xmlns:a16="http://schemas.microsoft.com/office/drawing/2014/main" id="{CAE96194-624E-41DC-B894-B60159655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2" name="Rectangle 41">
                <a:extLst>
                  <a:ext uri="{FF2B5EF4-FFF2-40B4-BE49-F238E27FC236}">
                    <a16:creationId xmlns:a16="http://schemas.microsoft.com/office/drawing/2014/main" id="{A8DFD735-109E-4AED-AEC7-4F73328BF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3B6B02E-5264-45DC-8AD5-6DB42D5D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462" name="Rectangle 461">
              <a:extLst>
                <a:ext uri="{FF2B5EF4-FFF2-40B4-BE49-F238E27FC236}">
                  <a16:creationId xmlns:a16="http://schemas.microsoft.com/office/drawing/2014/main" id="{4B294912-9E00-4D17-A97D-43B2A8424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3" name="Picture 2">
              <a:extLst>
                <a:ext uri="{FF2B5EF4-FFF2-40B4-BE49-F238E27FC236}">
                  <a16:creationId xmlns:a16="http://schemas.microsoft.com/office/drawing/2014/main" id="{D1D1ABB8-ED11-4A4F-AA52-6586E51CF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70C54344-5AAB-49C0-A323-0D1756FA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5848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6" name="Rectangle 5">
              <a:extLst>
                <a:ext uri="{FF2B5EF4-FFF2-40B4-BE49-F238E27FC236}">
                  <a16:creationId xmlns:a16="http://schemas.microsoft.com/office/drawing/2014/main" id="{6D916237-7835-4E4E-AFE1-E0A1903E7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7" name="Freeform 6">
              <a:extLst>
                <a:ext uri="{FF2B5EF4-FFF2-40B4-BE49-F238E27FC236}">
                  <a16:creationId xmlns:a16="http://schemas.microsoft.com/office/drawing/2014/main" id="{9E9227C5-BE91-4ABF-9CFA-208EB2346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8" name="Freeform 7">
              <a:extLst>
                <a:ext uri="{FF2B5EF4-FFF2-40B4-BE49-F238E27FC236}">
                  <a16:creationId xmlns:a16="http://schemas.microsoft.com/office/drawing/2014/main" id="{1D1F08DD-7C6C-4A7B-A786-043A8309B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9" name="Rectangle 8">
              <a:extLst>
                <a:ext uri="{FF2B5EF4-FFF2-40B4-BE49-F238E27FC236}">
                  <a16:creationId xmlns:a16="http://schemas.microsoft.com/office/drawing/2014/main" id="{0D875B18-8ABD-444A-B1B1-F594D7BED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0" name="Freeform 9">
              <a:extLst>
                <a:ext uri="{FF2B5EF4-FFF2-40B4-BE49-F238E27FC236}">
                  <a16:creationId xmlns:a16="http://schemas.microsoft.com/office/drawing/2014/main" id="{24C70E54-D2D3-4CA3-A7E7-03A0894B8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1" name="Freeform 10">
              <a:extLst>
                <a:ext uri="{FF2B5EF4-FFF2-40B4-BE49-F238E27FC236}">
                  <a16:creationId xmlns:a16="http://schemas.microsoft.com/office/drawing/2014/main" id="{D115F04B-EA1D-4D02-A577-394A83A5E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2" name="Freeform 11">
              <a:extLst>
                <a:ext uri="{FF2B5EF4-FFF2-40B4-BE49-F238E27FC236}">
                  <a16:creationId xmlns:a16="http://schemas.microsoft.com/office/drawing/2014/main" id="{14DC0657-C8CB-4F29-A528-44EAC61E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3" name="Freeform 12">
              <a:extLst>
                <a:ext uri="{FF2B5EF4-FFF2-40B4-BE49-F238E27FC236}">
                  <a16:creationId xmlns:a16="http://schemas.microsoft.com/office/drawing/2014/main" id="{3BEF4245-32BF-4DC7-86A9-8DE1EC437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4" name="Freeform 13">
              <a:extLst>
                <a:ext uri="{FF2B5EF4-FFF2-40B4-BE49-F238E27FC236}">
                  <a16:creationId xmlns:a16="http://schemas.microsoft.com/office/drawing/2014/main" id="{A4A270DC-3BFD-4CEA-B7ED-964833A0E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5" name="Freeform 14">
              <a:extLst>
                <a:ext uri="{FF2B5EF4-FFF2-40B4-BE49-F238E27FC236}">
                  <a16:creationId xmlns:a16="http://schemas.microsoft.com/office/drawing/2014/main" id="{72E72BFC-8BC1-4E39-948A-879656C1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6" name="Freeform 15">
              <a:extLst>
                <a:ext uri="{FF2B5EF4-FFF2-40B4-BE49-F238E27FC236}">
                  <a16:creationId xmlns:a16="http://schemas.microsoft.com/office/drawing/2014/main" id="{50E6270A-93CD-4161-933A-EBBE2149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7" name="Freeform 16">
              <a:extLst>
                <a:ext uri="{FF2B5EF4-FFF2-40B4-BE49-F238E27FC236}">
                  <a16:creationId xmlns:a16="http://schemas.microsoft.com/office/drawing/2014/main" id="{B8D2DC04-0E67-426F-B373-7F80E755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8" name="Freeform 17">
              <a:extLst>
                <a:ext uri="{FF2B5EF4-FFF2-40B4-BE49-F238E27FC236}">
                  <a16:creationId xmlns:a16="http://schemas.microsoft.com/office/drawing/2014/main" id="{86E3CA00-4E88-49FD-9F32-CC799829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9" name="Freeform 18">
              <a:extLst>
                <a:ext uri="{FF2B5EF4-FFF2-40B4-BE49-F238E27FC236}">
                  <a16:creationId xmlns:a16="http://schemas.microsoft.com/office/drawing/2014/main" id="{C00A5574-BA03-47A4-A7C7-59B427FDE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0" name="Freeform 19">
              <a:extLst>
                <a:ext uri="{FF2B5EF4-FFF2-40B4-BE49-F238E27FC236}">
                  <a16:creationId xmlns:a16="http://schemas.microsoft.com/office/drawing/2014/main" id="{78F437E7-468B-46C1-BF02-FE41B7B62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1" name="Freeform 20">
              <a:extLst>
                <a:ext uri="{FF2B5EF4-FFF2-40B4-BE49-F238E27FC236}">
                  <a16:creationId xmlns:a16="http://schemas.microsoft.com/office/drawing/2014/main" id="{824D6FF0-E4F1-44F4-A490-43C6C39BA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2" name="Freeform 21">
              <a:extLst>
                <a:ext uri="{FF2B5EF4-FFF2-40B4-BE49-F238E27FC236}">
                  <a16:creationId xmlns:a16="http://schemas.microsoft.com/office/drawing/2014/main" id="{AE1388A5-56F1-40BA-9087-4488C8D99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3" name="Freeform 22">
              <a:extLst>
                <a:ext uri="{FF2B5EF4-FFF2-40B4-BE49-F238E27FC236}">
                  <a16:creationId xmlns:a16="http://schemas.microsoft.com/office/drawing/2014/main" id="{A0595204-5F4D-4E88-8DB9-677556C60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4" name="Freeform 23">
              <a:extLst>
                <a:ext uri="{FF2B5EF4-FFF2-40B4-BE49-F238E27FC236}">
                  <a16:creationId xmlns:a16="http://schemas.microsoft.com/office/drawing/2014/main" id="{4DBB0172-0C4F-41CB-BDA8-1422D47FA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5" name="Freeform 24">
              <a:extLst>
                <a:ext uri="{FF2B5EF4-FFF2-40B4-BE49-F238E27FC236}">
                  <a16:creationId xmlns:a16="http://schemas.microsoft.com/office/drawing/2014/main" id="{AFEAF17D-7B4F-4D36-86B0-649109E0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6" name="Freeform 25">
              <a:extLst>
                <a:ext uri="{FF2B5EF4-FFF2-40B4-BE49-F238E27FC236}">
                  <a16:creationId xmlns:a16="http://schemas.microsoft.com/office/drawing/2014/main" id="{00C41216-7C7E-4FD9-8652-4C68976EC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7" name="Freeform 26">
              <a:extLst>
                <a:ext uri="{FF2B5EF4-FFF2-40B4-BE49-F238E27FC236}">
                  <a16:creationId xmlns:a16="http://schemas.microsoft.com/office/drawing/2014/main" id="{41FE02FD-5F4F-4F46-8A0B-279256ADF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8" name="Freeform 27">
              <a:extLst>
                <a:ext uri="{FF2B5EF4-FFF2-40B4-BE49-F238E27FC236}">
                  <a16:creationId xmlns:a16="http://schemas.microsoft.com/office/drawing/2014/main" id="{941E5505-620A-4B6B-9BD5-69CF32DB5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9" name="Freeform 28">
              <a:extLst>
                <a:ext uri="{FF2B5EF4-FFF2-40B4-BE49-F238E27FC236}">
                  <a16:creationId xmlns:a16="http://schemas.microsoft.com/office/drawing/2014/main" id="{88671987-FB0B-494F-8BA6-31C6E827A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0" name="Freeform 29">
              <a:extLst>
                <a:ext uri="{FF2B5EF4-FFF2-40B4-BE49-F238E27FC236}">
                  <a16:creationId xmlns:a16="http://schemas.microsoft.com/office/drawing/2014/main" id="{D6D9257E-5C61-4D6B-93E0-981DCA015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1" name="Freeform 30">
              <a:extLst>
                <a:ext uri="{FF2B5EF4-FFF2-40B4-BE49-F238E27FC236}">
                  <a16:creationId xmlns:a16="http://schemas.microsoft.com/office/drawing/2014/main" id="{850A9459-1FB1-4128-BC6D-E23B1BE0F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2" name="Freeform 31">
              <a:extLst>
                <a:ext uri="{FF2B5EF4-FFF2-40B4-BE49-F238E27FC236}">
                  <a16:creationId xmlns:a16="http://schemas.microsoft.com/office/drawing/2014/main" id="{36FC43AF-99BE-49D9-B335-AEE51D961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3" name="Freeform 32">
              <a:extLst>
                <a:ext uri="{FF2B5EF4-FFF2-40B4-BE49-F238E27FC236}">
                  <a16:creationId xmlns:a16="http://schemas.microsoft.com/office/drawing/2014/main" id="{D494BD49-32F5-4D02-B997-CF59231FE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4" name="Rectangle 33">
              <a:extLst>
                <a:ext uri="{FF2B5EF4-FFF2-40B4-BE49-F238E27FC236}">
                  <a16:creationId xmlns:a16="http://schemas.microsoft.com/office/drawing/2014/main" id="{32249FA2-F175-45F4-A5D9-3084FF887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5" name="Freeform 34">
              <a:extLst>
                <a:ext uri="{FF2B5EF4-FFF2-40B4-BE49-F238E27FC236}">
                  <a16:creationId xmlns:a16="http://schemas.microsoft.com/office/drawing/2014/main" id="{AA4C11F9-FA38-4F9E-B2BB-7EBC382A9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6" name="Freeform 35">
              <a:extLst>
                <a:ext uri="{FF2B5EF4-FFF2-40B4-BE49-F238E27FC236}">
                  <a16:creationId xmlns:a16="http://schemas.microsoft.com/office/drawing/2014/main" id="{5CFD7455-3D5B-4CA3-BC36-767E5825A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7" name="Freeform 36">
              <a:extLst>
                <a:ext uri="{FF2B5EF4-FFF2-40B4-BE49-F238E27FC236}">
                  <a16:creationId xmlns:a16="http://schemas.microsoft.com/office/drawing/2014/main" id="{E728CFC7-F899-4968-835B-87DA4F35E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8" name="Freeform 37">
              <a:extLst>
                <a:ext uri="{FF2B5EF4-FFF2-40B4-BE49-F238E27FC236}">
                  <a16:creationId xmlns:a16="http://schemas.microsoft.com/office/drawing/2014/main" id="{6DD88797-AE2F-41F6-A639-79AAD0001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9" name="Freeform 38">
              <a:extLst>
                <a:ext uri="{FF2B5EF4-FFF2-40B4-BE49-F238E27FC236}">
                  <a16:creationId xmlns:a16="http://schemas.microsoft.com/office/drawing/2014/main" id="{6427966C-9EE4-49DD-876E-FBCEB4FA6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0" name="Freeform 39">
              <a:extLst>
                <a:ext uri="{FF2B5EF4-FFF2-40B4-BE49-F238E27FC236}">
                  <a16:creationId xmlns:a16="http://schemas.microsoft.com/office/drawing/2014/main" id="{8717EE74-DC57-4AFE-89DD-36D6C5E4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1" name="Freeform 40">
              <a:extLst>
                <a:ext uri="{FF2B5EF4-FFF2-40B4-BE49-F238E27FC236}">
                  <a16:creationId xmlns:a16="http://schemas.microsoft.com/office/drawing/2014/main" id="{6F9ADCDC-43BC-4CF7-A4F2-DE374D10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2" name="Freeform 41">
              <a:extLst>
                <a:ext uri="{FF2B5EF4-FFF2-40B4-BE49-F238E27FC236}">
                  <a16:creationId xmlns:a16="http://schemas.microsoft.com/office/drawing/2014/main" id="{D576BEB7-D408-4C90-8098-BD574B901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3" name="Freeform 42">
              <a:extLst>
                <a:ext uri="{FF2B5EF4-FFF2-40B4-BE49-F238E27FC236}">
                  <a16:creationId xmlns:a16="http://schemas.microsoft.com/office/drawing/2014/main" id="{EDCEABF0-DC4D-4F20-8717-03467C511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4" name="Freeform 43">
              <a:extLst>
                <a:ext uri="{FF2B5EF4-FFF2-40B4-BE49-F238E27FC236}">
                  <a16:creationId xmlns:a16="http://schemas.microsoft.com/office/drawing/2014/main" id="{7857F551-7C55-4F31-8641-4178374E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5" name="Freeform 44">
              <a:extLst>
                <a:ext uri="{FF2B5EF4-FFF2-40B4-BE49-F238E27FC236}">
                  <a16:creationId xmlns:a16="http://schemas.microsoft.com/office/drawing/2014/main" id="{E60EB92B-DAB2-47B7-AC20-8A2285D07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6" name="Rectangle 45">
              <a:extLst>
                <a:ext uri="{FF2B5EF4-FFF2-40B4-BE49-F238E27FC236}">
                  <a16:creationId xmlns:a16="http://schemas.microsoft.com/office/drawing/2014/main" id="{E9F29359-CB81-47BC-AC38-577E894DB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7" name="Freeform 46">
              <a:extLst>
                <a:ext uri="{FF2B5EF4-FFF2-40B4-BE49-F238E27FC236}">
                  <a16:creationId xmlns:a16="http://schemas.microsoft.com/office/drawing/2014/main" id="{A41B65B3-B99A-4621-8489-F99B66303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8" name="Freeform 47">
              <a:extLst>
                <a:ext uri="{FF2B5EF4-FFF2-40B4-BE49-F238E27FC236}">
                  <a16:creationId xmlns:a16="http://schemas.microsoft.com/office/drawing/2014/main" id="{DFBA4F56-389F-4534-B2A3-86F068E5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9" name="Freeform 48">
              <a:extLst>
                <a:ext uri="{FF2B5EF4-FFF2-40B4-BE49-F238E27FC236}">
                  <a16:creationId xmlns:a16="http://schemas.microsoft.com/office/drawing/2014/main" id="{74259166-1D55-48F4-B28A-D9E1AC8A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0" name="Freeform 49">
              <a:extLst>
                <a:ext uri="{FF2B5EF4-FFF2-40B4-BE49-F238E27FC236}">
                  <a16:creationId xmlns:a16="http://schemas.microsoft.com/office/drawing/2014/main" id="{72B76C70-B1F2-4296-AD9F-6B32BEA87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1" name="Freeform 50">
              <a:extLst>
                <a:ext uri="{FF2B5EF4-FFF2-40B4-BE49-F238E27FC236}">
                  <a16:creationId xmlns:a16="http://schemas.microsoft.com/office/drawing/2014/main" id="{F1DE5F7F-96EB-469E-AE0A-57506A422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2" name="Freeform 51">
              <a:extLst>
                <a:ext uri="{FF2B5EF4-FFF2-40B4-BE49-F238E27FC236}">
                  <a16:creationId xmlns:a16="http://schemas.microsoft.com/office/drawing/2014/main" id="{726616E0-01C0-4C23-9DEE-BB19225E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3" name="Freeform 52">
              <a:extLst>
                <a:ext uri="{FF2B5EF4-FFF2-40B4-BE49-F238E27FC236}">
                  <a16:creationId xmlns:a16="http://schemas.microsoft.com/office/drawing/2014/main" id="{C5C90741-464A-4A12-8497-87A918179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4" name="Freeform 53">
              <a:extLst>
                <a:ext uri="{FF2B5EF4-FFF2-40B4-BE49-F238E27FC236}">
                  <a16:creationId xmlns:a16="http://schemas.microsoft.com/office/drawing/2014/main" id="{93237A53-1F25-4DFF-9462-7233FB490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5" name="Freeform 54">
              <a:extLst>
                <a:ext uri="{FF2B5EF4-FFF2-40B4-BE49-F238E27FC236}">
                  <a16:creationId xmlns:a16="http://schemas.microsoft.com/office/drawing/2014/main" id="{B5E6CB25-5A83-44DF-ABED-00154C576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6" name="Freeform 55">
              <a:extLst>
                <a:ext uri="{FF2B5EF4-FFF2-40B4-BE49-F238E27FC236}">
                  <a16:creationId xmlns:a16="http://schemas.microsoft.com/office/drawing/2014/main" id="{52AB342C-B6D1-4114-B462-6724A1D0D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7" name="Freeform 56">
              <a:extLst>
                <a:ext uri="{FF2B5EF4-FFF2-40B4-BE49-F238E27FC236}">
                  <a16:creationId xmlns:a16="http://schemas.microsoft.com/office/drawing/2014/main" id="{99914DA2-C543-41D6-B944-38C6C205D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8" name="Freeform 57">
              <a:extLst>
                <a:ext uri="{FF2B5EF4-FFF2-40B4-BE49-F238E27FC236}">
                  <a16:creationId xmlns:a16="http://schemas.microsoft.com/office/drawing/2014/main" id="{B53B0638-CEA4-4C49-8734-433916C2F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9" name="Freeform 58">
              <a:extLst>
                <a:ext uri="{FF2B5EF4-FFF2-40B4-BE49-F238E27FC236}">
                  <a16:creationId xmlns:a16="http://schemas.microsoft.com/office/drawing/2014/main" id="{5FA332A1-8524-4253-BE8A-3637237FE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10" name="Google Shape;410;p20"/>
          <p:cNvSpPr txBox="1">
            <a:spLocks noGrp="1"/>
          </p:cNvSpPr>
          <p:nvPr>
            <p:ph type="ctrTitle"/>
          </p:nvPr>
        </p:nvSpPr>
        <p:spPr>
          <a:xfrm>
            <a:off x="6308835" y="463888"/>
            <a:ext cx="2211180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2400"/>
              <a:t>Parâmetros do modelo</a:t>
            </a:r>
          </a:p>
        </p:txBody>
      </p:sp>
      <p:pic>
        <p:nvPicPr>
          <p:cNvPr id="413" name="Google Shape;413;p20"/>
          <p:cNvPicPr preferRelativeResize="0"/>
          <p:nvPr/>
        </p:nvPicPr>
        <p:blipFill rotWithShape="1">
          <a:blip r:embed="rId5"/>
          <a:srcRect t="1957" r="-2" b="-2"/>
          <a:stretch/>
        </p:blipFill>
        <p:spPr>
          <a:xfrm>
            <a:off x="-4197" y="10"/>
            <a:ext cx="5668905" cy="2570550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412" name="Google Shape;412;p20"/>
          <p:cNvPicPr preferRelativeResize="0"/>
          <p:nvPr/>
        </p:nvPicPr>
        <p:blipFill rotWithShape="1">
          <a:blip r:embed="rId6"/>
          <a:srcRect l="4305" r="52730" b="-1"/>
          <a:stretch/>
        </p:blipFill>
        <p:spPr>
          <a:xfrm>
            <a:off x="-4197" y="2570560"/>
            <a:ext cx="5668905" cy="2572940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  <p:sp>
        <p:nvSpPr>
          <p:cNvPr id="411" name="Google Shape;411;p20"/>
          <p:cNvSpPr txBox="1">
            <a:spLocks noGrp="1"/>
          </p:cNvSpPr>
          <p:nvPr>
            <p:ph type="subTitle" idx="1"/>
          </p:nvPr>
        </p:nvSpPr>
        <p:spPr>
          <a:xfrm>
            <a:off x="6308835" y="1687115"/>
            <a:ext cx="2211180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Método dos mínimos quadrados</a:t>
            </a: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O objetivo é minimizar a função:</a:t>
            </a: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 Estimação do coeficiente de determinação pela análise geométrica da regressão linear.</a:t>
            </a:r>
          </a:p>
        </p:txBody>
      </p: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308FE190-9997-4AFA-9673-2452075F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66921" y="-348"/>
            <a:ext cx="1984" cy="514384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7729328B-ED13-4FD0-AA5A-7A700ECF4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4197" y="2570560"/>
            <a:ext cx="5668905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>
            <a:spLocks noGrp="1"/>
          </p:cNvSpPr>
          <p:nvPr>
            <p:ph type="ctrTitle"/>
          </p:nvPr>
        </p:nvSpPr>
        <p:spPr>
          <a:xfrm>
            <a:off x="0" y="7306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Artigo 01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285" name="Google Shape;285;p2"/>
          <p:cNvSpPr txBox="1">
            <a:spLocks noGrp="1"/>
          </p:cNvSpPr>
          <p:nvPr>
            <p:ph type="subTitle" idx="1"/>
          </p:nvPr>
        </p:nvSpPr>
        <p:spPr>
          <a:xfrm>
            <a:off x="1458310" y="1379483"/>
            <a:ext cx="7565549" cy="369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Título: </a:t>
            </a:r>
            <a:r>
              <a:rPr lang="pt-B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Estudo do erro de posicionamento do eixo X em função da temperatura de um centro de usinagem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0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Nome: Cláudia </a:t>
            </a:r>
            <a:r>
              <a:rPr lang="pt-BR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Hespenholo</a:t>
            </a:r>
            <a:r>
              <a:rPr lang="pt-B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Nascimento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0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 de publicação: 2015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NASCIMENTO, C.H. Estudo do erro de posicionamento do eixo X em função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 temperatura de um centro de usinagem. 2015, 126 f. Tese (Doutorado) -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Escola de Engenharia de São Carlos, Universidade de São Paulo, São Paulo, 2015.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9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9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9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2">
            <a:extLst>
              <a:ext uri="{FF2B5EF4-FFF2-40B4-BE49-F238E27FC236}">
                <a16:creationId xmlns:a16="http://schemas.microsoft.com/office/drawing/2014/main" id="{203F60DC-3F71-49E4-9DAB-07F6F776C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7" name="Group 426">
            <a:extLst>
              <a:ext uri="{FF2B5EF4-FFF2-40B4-BE49-F238E27FC236}">
                <a16:creationId xmlns:a16="http://schemas.microsoft.com/office/drawing/2014/main" id="{FE0974BA-28D6-4D03-A93A-98DFC719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76EA578B-67A5-45D4-BE05-15EA588E2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440" name="Rectangle 5">
                <a:extLst>
                  <a:ext uri="{FF2B5EF4-FFF2-40B4-BE49-F238E27FC236}">
                    <a16:creationId xmlns:a16="http://schemas.microsoft.com/office/drawing/2014/main" id="{EFD4433C-E0E3-4430-A9CC-25846603C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1" name="Freeform 6">
                <a:extLst>
                  <a:ext uri="{FF2B5EF4-FFF2-40B4-BE49-F238E27FC236}">
                    <a16:creationId xmlns:a16="http://schemas.microsoft.com/office/drawing/2014/main" id="{C81924A9-DCA1-4E4E-9871-A61EA8F41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2" name="Freeform 7">
                <a:extLst>
                  <a:ext uri="{FF2B5EF4-FFF2-40B4-BE49-F238E27FC236}">
                    <a16:creationId xmlns:a16="http://schemas.microsoft.com/office/drawing/2014/main" id="{9DCA138B-050D-4563-947F-DB4C97415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3" name="Freeform 8">
                <a:extLst>
                  <a:ext uri="{FF2B5EF4-FFF2-40B4-BE49-F238E27FC236}">
                    <a16:creationId xmlns:a16="http://schemas.microsoft.com/office/drawing/2014/main" id="{AC7E4367-A1AE-4D50-AF27-77A8D0EDF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4" name="Freeform 9">
                <a:extLst>
                  <a:ext uri="{FF2B5EF4-FFF2-40B4-BE49-F238E27FC236}">
                    <a16:creationId xmlns:a16="http://schemas.microsoft.com/office/drawing/2014/main" id="{E46D988C-BE0D-49CB-A5A1-8D6D2A55A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5" name="Freeform 10">
                <a:extLst>
                  <a:ext uri="{FF2B5EF4-FFF2-40B4-BE49-F238E27FC236}">
                    <a16:creationId xmlns:a16="http://schemas.microsoft.com/office/drawing/2014/main" id="{E383E5FB-776B-4CD0-87AE-A4151C892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6" name="Freeform 11">
                <a:extLst>
                  <a:ext uri="{FF2B5EF4-FFF2-40B4-BE49-F238E27FC236}">
                    <a16:creationId xmlns:a16="http://schemas.microsoft.com/office/drawing/2014/main" id="{432D924B-B627-4379-A548-CEF9B8DB3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7" name="Freeform 12">
                <a:extLst>
                  <a:ext uri="{FF2B5EF4-FFF2-40B4-BE49-F238E27FC236}">
                    <a16:creationId xmlns:a16="http://schemas.microsoft.com/office/drawing/2014/main" id="{948973D5-5480-482D-A694-0BCA3A0CF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8" name="Freeform 13">
                <a:extLst>
                  <a:ext uri="{FF2B5EF4-FFF2-40B4-BE49-F238E27FC236}">
                    <a16:creationId xmlns:a16="http://schemas.microsoft.com/office/drawing/2014/main" id="{6E5C50EA-C8C0-4E50-9321-E9E0E6FB0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9" name="Freeform 14">
                <a:extLst>
                  <a:ext uri="{FF2B5EF4-FFF2-40B4-BE49-F238E27FC236}">
                    <a16:creationId xmlns:a16="http://schemas.microsoft.com/office/drawing/2014/main" id="{5E6E164C-CF38-4EA0-B1E7-25B67DC48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0" name="Freeform 15">
                <a:extLst>
                  <a:ext uri="{FF2B5EF4-FFF2-40B4-BE49-F238E27FC236}">
                    <a16:creationId xmlns:a16="http://schemas.microsoft.com/office/drawing/2014/main" id="{275BB4F8-C52D-42A1-89B6-EA7C1EF2B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1" name="Line 16">
                <a:extLst>
                  <a:ext uri="{FF2B5EF4-FFF2-40B4-BE49-F238E27FC236}">
                    <a16:creationId xmlns:a16="http://schemas.microsoft.com/office/drawing/2014/main" id="{3EA644EB-7C59-4A69-A17C-0A091C76E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2" name="Freeform 17">
                <a:extLst>
                  <a:ext uri="{FF2B5EF4-FFF2-40B4-BE49-F238E27FC236}">
                    <a16:creationId xmlns:a16="http://schemas.microsoft.com/office/drawing/2014/main" id="{FC7A2E55-98BB-48F5-933E-BB4C44371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3" name="Freeform 18">
                <a:extLst>
                  <a:ext uri="{FF2B5EF4-FFF2-40B4-BE49-F238E27FC236}">
                    <a16:creationId xmlns:a16="http://schemas.microsoft.com/office/drawing/2014/main" id="{7B3153FF-E838-4F77-9DDE-386D9C522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4" name="Freeform 19">
                <a:extLst>
                  <a:ext uri="{FF2B5EF4-FFF2-40B4-BE49-F238E27FC236}">
                    <a16:creationId xmlns:a16="http://schemas.microsoft.com/office/drawing/2014/main" id="{0ACDA275-09E6-40C9-A885-41E65D914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5" name="Freeform 20">
                <a:extLst>
                  <a:ext uri="{FF2B5EF4-FFF2-40B4-BE49-F238E27FC236}">
                    <a16:creationId xmlns:a16="http://schemas.microsoft.com/office/drawing/2014/main" id="{27A78154-D76E-4234-9932-DF1D76799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6" name="Rectangle 21">
                <a:extLst>
                  <a:ext uri="{FF2B5EF4-FFF2-40B4-BE49-F238E27FC236}">
                    <a16:creationId xmlns:a16="http://schemas.microsoft.com/office/drawing/2014/main" id="{6240ED9D-19A5-4A1A-8E4F-24128D810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7" name="Freeform 22">
                <a:extLst>
                  <a:ext uri="{FF2B5EF4-FFF2-40B4-BE49-F238E27FC236}">
                    <a16:creationId xmlns:a16="http://schemas.microsoft.com/office/drawing/2014/main" id="{76599DAD-F77E-48DE-ABDA-B923C1591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8" name="Freeform 23">
                <a:extLst>
                  <a:ext uri="{FF2B5EF4-FFF2-40B4-BE49-F238E27FC236}">
                    <a16:creationId xmlns:a16="http://schemas.microsoft.com/office/drawing/2014/main" id="{55DF1E32-B823-4B69-B62A-5D509408A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9" name="Freeform 24">
                <a:extLst>
                  <a:ext uri="{FF2B5EF4-FFF2-40B4-BE49-F238E27FC236}">
                    <a16:creationId xmlns:a16="http://schemas.microsoft.com/office/drawing/2014/main" id="{31F0DA43-9464-488B-BBD1-203DDE6EE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0" name="Freeform 25">
                <a:extLst>
                  <a:ext uri="{FF2B5EF4-FFF2-40B4-BE49-F238E27FC236}">
                    <a16:creationId xmlns:a16="http://schemas.microsoft.com/office/drawing/2014/main" id="{A713508B-1644-449F-B053-3737E996A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1" name="Freeform 26">
                <a:extLst>
                  <a:ext uri="{FF2B5EF4-FFF2-40B4-BE49-F238E27FC236}">
                    <a16:creationId xmlns:a16="http://schemas.microsoft.com/office/drawing/2014/main" id="{37683D86-FA1B-4BF8-9931-BAB6D306D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2" name="Freeform 27">
                <a:extLst>
                  <a:ext uri="{FF2B5EF4-FFF2-40B4-BE49-F238E27FC236}">
                    <a16:creationId xmlns:a16="http://schemas.microsoft.com/office/drawing/2014/main" id="{6E4F8A37-8002-4981-83EE-C426C07DC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3" name="Freeform 28">
                <a:extLst>
                  <a:ext uri="{FF2B5EF4-FFF2-40B4-BE49-F238E27FC236}">
                    <a16:creationId xmlns:a16="http://schemas.microsoft.com/office/drawing/2014/main" id="{C4DC46CF-71B6-4BEB-BB8D-1F8AEA96CA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4" name="Freeform 29">
                <a:extLst>
                  <a:ext uri="{FF2B5EF4-FFF2-40B4-BE49-F238E27FC236}">
                    <a16:creationId xmlns:a16="http://schemas.microsoft.com/office/drawing/2014/main" id="{3DAAC3E4-3B23-4047-8D27-34B997C9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5" name="Freeform 30">
                <a:extLst>
                  <a:ext uri="{FF2B5EF4-FFF2-40B4-BE49-F238E27FC236}">
                    <a16:creationId xmlns:a16="http://schemas.microsoft.com/office/drawing/2014/main" id="{31FCB06C-51CC-441C-B360-9670164DE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6" name="Freeform 31">
                <a:extLst>
                  <a:ext uri="{FF2B5EF4-FFF2-40B4-BE49-F238E27FC236}">
                    <a16:creationId xmlns:a16="http://schemas.microsoft.com/office/drawing/2014/main" id="{CFC887CD-B08D-408B-A2B4-F3B5CB3A4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805D3328-FC99-4D10-B2D8-5D01DEA55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430" name="Freeform 32">
                <a:extLst>
                  <a:ext uri="{FF2B5EF4-FFF2-40B4-BE49-F238E27FC236}">
                    <a16:creationId xmlns:a16="http://schemas.microsoft.com/office/drawing/2014/main" id="{73020627-416F-402D-8D21-A99ED62E5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1" name="Freeform 33">
                <a:extLst>
                  <a:ext uri="{FF2B5EF4-FFF2-40B4-BE49-F238E27FC236}">
                    <a16:creationId xmlns:a16="http://schemas.microsoft.com/office/drawing/2014/main" id="{D3DAF064-3433-4FCB-B8CE-626BF5546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2" name="Freeform 34">
                <a:extLst>
                  <a:ext uri="{FF2B5EF4-FFF2-40B4-BE49-F238E27FC236}">
                    <a16:creationId xmlns:a16="http://schemas.microsoft.com/office/drawing/2014/main" id="{11904BD3-81D9-43F2-BE74-D424388ACC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3" name="Freeform 35">
                <a:extLst>
                  <a:ext uri="{FF2B5EF4-FFF2-40B4-BE49-F238E27FC236}">
                    <a16:creationId xmlns:a16="http://schemas.microsoft.com/office/drawing/2014/main" id="{5E25F735-7D6C-4714-BA7E-8D340370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4" name="Freeform 36">
                <a:extLst>
                  <a:ext uri="{FF2B5EF4-FFF2-40B4-BE49-F238E27FC236}">
                    <a16:creationId xmlns:a16="http://schemas.microsoft.com/office/drawing/2014/main" id="{30817020-E490-40E3-B018-78273B5E3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5" name="Freeform 37">
                <a:extLst>
                  <a:ext uri="{FF2B5EF4-FFF2-40B4-BE49-F238E27FC236}">
                    <a16:creationId xmlns:a16="http://schemas.microsoft.com/office/drawing/2014/main" id="{F427962E-1B2C-4D54-8776-7A06EE038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6" name="Freeform 38">
                <a:extLst>
                  <a:ext uri="{FF2B5EF4-FFF2-40B4-BE49-F238E27FC236}">
                    <a16:creationId xmlns:a16="http://schemas.microsoft.com/office/drawing/2014/main" id="{AE792A3C-67D9-4F28-9C39-5719133147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7" name="Freeform 39">
                <a:extLst>
                  <a:ext uri="{FF2B5EF4-FFF2-40B4-BE49-F238E27FC236}">
                    <a16:creationId xmlns:a16="http://schemas.microsoft.com/office/drawing/2014/main" id="{07A5F98A-8C7A-4EF2-94AA-A59045993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8" name="Freeform 40">
                <a:extLst>
                  <a:ext uri="{FF2B5EF4-FFF2-40B4-BE49-F238E27FC236}">
                    <a16:creationId xmlns:a16="http://schemas.microsoft.com/office/drawing/2014/main" id="{C6AD98FC-AD56-4D24-BC82-047FE59B1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9" name="Rectangle 41">
                <a:extLst>
                  <a:ext uri="{FF2B5EF4-FFF2-40B4-BE49-F238E27FC236}">
                    <a16:creationId xmlns:a16="http://schemas.microsoft.com/office/drawing/2014/main" id="{B405452A-549E-4652-8F4A-F4D5994C8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40213445-86D4-4F78-AD8F-8FEBBDFA8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469" name="Rectangle 468">
              <a:extLst>
                <a:ext uri="{FF2B5EF4-FFF2-40B4-BE49-F238E27FC236}">
                  <a16:creationId xmlns:a16="http://schemas.microsoft.com/office/drawing/2014/main" id="{2684A60A-182E-419E-B01C-AFDD09191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0" name="Picture 2">
              <a:extLst>
                <a:ext uri="{FF2B5EF4-FFF2-40B4-BE49-F238E27FC236}">
                  <a16:creationId xmlns:a16="http://schemas.microsoft.com/office/drawing/2014/main" id="{FFABF1FD-FB5D-4393-B4E5-33B2CE257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8" name="Google Shape;418;p21"/>
          <p:cNvSpPr txBox="1">
            <a:spLocks noGrp="1"/>
          </p:cNvSpPr>
          <p:nvPr>
            <p:ph type="ctrTitle"/>
          </p:nvPr>
        </p:nvSpPr>
        <p:spPr>
          <a:xfrm>
            <a:off x="5971889" y="463888"/>
            <a:ext cx="2313668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400"/>
              <a:t>Fatores</a:t>
            </a:r>
          </a:p>
        </p:txBody>
      </p:sp>
      <p:pic>
        <p:nvPicPr>
          <p:cNvPr id="421" name="Picture 420">
            <a:extLst>
              <a:ext uri="{FF2B5EF4-FFF2-40B4-BE49-F238E27FC236}">
                <a16:creationId xmlns:a16="http://schemas.microsoft.com/office/drawing/2014/main" id="{656CEDD2-B744-4E4B-ED38-E2743FDFD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4" r="43027" b="-2"/>
          <a:stretch/>
        </p:blipFill>
        <p:spPr>
          <a:xfrm>
            <a:off x="-4197" y="10"/>
            <a:ext cx="5668905" cy="5143490"/>
          </a:xfrm>
          <a:prstGeom prst="rect">
            <a:avLst/>
          </a:prstGeom>
        </p:spPr>
      </p:pic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DCE4EDB-73B1-4D06-81F5-710CC5298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F63F9314-715E-4710-9A63-CE83056C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4" name="Freeform 6">
              <a:extLst>
                <a:ext uri="{FF2B5EF4-FFF2-40B4-BE49-F238E27FC236}">
                  <a16:creationId xmlns:a16="http://schemas.microsoft.com/office/drawing/2014/main" id="{9B72E135-686E-4210-B69F-210E8CE80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5" name="Freeform 7">
              <a:extLst>
                <a:ext uri="{FF2B5EF4-FFF2-40B4-BE49-F238E27FC236}">
                  <a16:creationId xmlns:a16="http://schemas.microsoft.com/office/drawing/2014/main" id="{7D3B4296-5208-432F-BB64-309668EC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9B6956C6-AA52-471D-BD31-3ECBA2402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7" name="Freeform 9">
              <a:extLst>
                <a:ext uri="{FF2B5EF4-FFF2-40B4-BE49-F238E27FC236}">
                  <a16:creationId xmlns:a16="http://schemas.microsoft.com/office/drawing/2014/main" id="{53A37D1D-4A71-4995-A6BC-FAE00A570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8" name="Freeform 10">
              <a:extLst>
                <a:ext uri="{FF2B5EF4-FFF2-40B4-BE49-F238E27FC236}">
                  <a16:creationId xmlns:a16="http://schemas.microsoft.com/office/drawing/2014/main" id="{1893C2F1-17F9-4182-8755-0C15B288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9" name="Freeform 11">
              <a:extLst>
                <a:ext uri="{FF2B5EF4-FFF2-40B4-BE49-F238E27FC236}">
                  <a16:creationId xmlns:a16="http://schemas.microsoft.com/office/drawing/2014/main" id="{65DD1ACC-FCF5-4D49-B68C-FAE7829FA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0" name="Freeform 12">
              <a:extLst>
                <a:ext uri="{FF2B5EF4-FFF2-40B4-BE49-F238E27FC236}">
                  <a16:creationId xmlns:a16="http://schemas.microsoft.com/office/drawing/2014/main" id="{DF836DE4-2767-4A63-9E03-9963D5EF5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1" name="Freeform 13">
              <a:extLst>
                <a:ext uri="{FF2B5EF4-FFF2-40B4-BE49-F238E27FC236}">
                  <a16:creationId xmlns:a16="http://schemas.microsoft.com/office/drawing/2014/main" id="{916DC85C-58CE-4EBC-BDB4-B04096D6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2" name="Freeform 14">
              <a:extLst>
                <a:ext uri="{FF2B5EF4-FFF2-40B4-BE49-F238E27FC236}">
                  <a16:creationId xmlns:a16="http://schemas.microsoft.com/office/drawing/2014/main" id="{DCFE1B83-4862-4B9A-9CEB-92C0A85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3" name="Freeform 15">
              <a:extLst>
                <a:ext uri="{FF2B5EF4-FFF2-40B4-BE49-F238E27FC236}">
                  <a16:creationId xmlns:a16="http://schemas.microsoft.com/office/drawing/2014/main" id="{4D246667-16A5-4BA4-903D-561D924A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4" name="Freeform 16">
              <a:extLst>
                <a:ext uri="{FF2B5EF4-FFF2-40B4-BE49-F238E27FC236}">
                  <a16:creationId xmlns:a16="http://schemas.microsoft.com/office/drawing/2014/main" id="{7DDB6AF5-B5FD-469E-B20A-8A1E3E799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5" name="Freeform 17">
              <a:extLst>
                <a:ext uri="{FF2B5EF4-FFF2-40B4-BE49-F238E27FC236}">
                  <a16:creationId xmlns:a16="http://schemas.microsoft.com/office/drawing/2014/main" id="{F70C8148-B4C1-4005-9272-BEFFC7CC7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6" name="Freeform 18">
              <a:extLst>
                <a:ext uri="{FF2B5EF4-FFF2-40B4-BE49-F238E27FC236}">
                  <a16:creationId xmlns:a16="http://schemas.microsoft.com/office/drawing/2014/main" id="{2EE6A2D5-5F0B-4977-A24D-7ACFC2CD4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7" name="Freeform 19">
              <a:extLst>
                <a:ext uri="{FF2B5EF4-FFF2-40B4-BE49-F238E27FC236}">
                  <a16:creationId xmlns:a16="http://schemas.microsoft.com/office/drawing/2014/main" id="{62AF7BF9-EA4A-4568-ACC4-9AE135078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8" name="Freeform 20">
              <a:extLst>
                <a:ext uri="{FF2B5EF4-FFF2-40B4-BE49-F238E27FC236}">
                  <a16:creationId xmlns:a16="http://schemas.microsoft.com/office/drawing/2014/main" id="{C5480B8F-8335-4048-9440-D64B54610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9" name="Freeform 21">
              <a:extLst>
                <a:ext uri="{FF2B5EF4-FFF2-40B4-BE49-F238E27FC236}">
                  <a16:creationId xmlns:a16="http://schemas.microsoft.com/office/drawing/2014/main" id="{C0239026-9B37-48A5-AE01-29B6F948A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0" name="Freeform 22">
              <a:extLst>
                <a:ext uri="{FF2B5EF4-FFF2-40B4-BE49-F238E27FC236}">
                  <a16:creationId xmlns:a16="http://schemas.microsoft.com/office/drawing/2014/main" id="{072A79A0-61B5-446D-921B-4CC22956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1" name="Freeform 23">
              <a:extLst>
                <a:ext uri="{FF2B5EF4-FFF2-40B4-BE49-F238E27FC236}">
                  <a16:creationId xmlns:a16="http://schemas.microsoft.com/office/drawing/2014/main" id="{7B295262-D1BB-4CC4-AE86-B61841BF2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2" name="Freeform 24">
              <a:extLst>
                <a:ext uri="{FF2B5EF4-FFF2-40B4-BE49-F238E27FC236}">
                  <a16:creationId xmlns:a16="http://schemas.microsoft.com/office/drawing/2014/main" id="{2EB18505-CD3D-4C25-A04A-BC6837141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3" name="Freeform 25">
              <a:extLst>
                <a:ext uri="{FF2B5EF4-FFF2-40B4-BE49-F238E27FC236}">
                  <a16:creationId xmlns:a16="http://schemas.microsoft.com/office/drawing/2014/main" id="{B7A9AB06-69CB-45EB-A6D2-2C4CBDBFB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4" name="Freeform 26">
              <a:extLst>
                <a:ext uri="{FF2B5EF4-FFF2-40B4-BE49-F238E27FC236}">
                  <a16:creationId xmlns:a16="http://schemas.microsoft.com/office/drawing/2014/main" id="{112A72AB-1E70-4C17-A6F3-E8F925A6B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5" name="Freeform 27">
              <a:extLst>
                <a:ext uri="{FF2B5EF4-FFF2-40B4-BE49-F238E27FC236}">
                  <a16:creationId xmlns:a16="http://schemas.microsoft.com/office/drawing/2014/main" id="{8F53EAC6-E0BE-4B8D-9093-F4C40F7A4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6" name="Freeform 28">
              <a:extLst>
                <a:ext uri="{FF2B5EF4-FFF2-40B4-BE49-F238E27FC236}">
                  <a16:creationId xmlns:a16="http://schemas.microsoft.com/office/drawing/2014/main" id="{3C4430FB-7419-4488-B9DD-C52172E0B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7" name="Freeform 29">
              <a:extLst>
                <a:ext uri="{FF2B5EF4-FFF2-40B4-BE49-F238E27FC236}">
                  <a16:creationId xmlns:a16="http://schemas.microsoft.com/office/drawing/2014/main" id="{4A07FED4-C9B2-426D-80F9-3E251D9DB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8" name="Freeform 30">
              <a:extLst>
                <a:ext uri="{FF2B5EF4-FFF2-40B4-BE49-F238E27FC236}">
                  <a16:creationId xmlns:a16="http://schemas.microsoft.com/office/drawing/2014/main" id="{2BE840B1-DE8E-4F4E-978E-195F2FF3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9" name="Freeform 31">
              <a:extLst>
                <a:ext uri="{FF2B5EF4-FFF2-40B4-BE49-F238E27FC236}">
                  <a16:creationId xmlns:a16="http://schemas.microsoft.com/office/drawing/2014/main" id="{970A7C12-E1F6-4063-AA66-96F09C707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0" name="Freeform 32">
              <a:extLst>
                <a:ext uri="{FF2B5EF4-FFF2-40B4-BE49-F238E27FC236}">
                  <a16:creationId xmlns:a16="http://schemas.microsoft.com/office/drawing/2014/main" id="{D92C1000-EC4C-495C-91EC-2EAD35CF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3F7B7324-4CF2-425F-A41A-28B32C0E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2" name="Freeform 34">
              <a:extLst>
                <a:ext uri="{FF2B5EF4-FFF2-40B4-BE49-F238E27FC236}">
                  <a16:creationId xmlns:a16="http://schemas.microsoft.com/office/drawing/2014/main" id="{52FB908C-D111-4B49-AD3B-63F1383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3" name="Freeform 35">
              <a:extLst>
                <a:ext uri="{FF2B5EF4-FFF2-40B4-BE49-F238E27FC236}">
                  <a16:creationId xmlns:a16="http://schemas.microsoft.com/office/drawing/2014/main" id="{C16B5E72-3FED-4E30-B1B0-C12EFEF8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4" name="Freeform 36">
              <a:extLst>
                <a:ext uri="{FF2B5EF4-FFF2-40B4-BE49-F238E27FC236}">
                  <a16:creationId xmlns:a16="http://schemas.microsoft.com/office/drawing/2014/main" id="{CEE94B89-C705-4A0A-93A7-4F3B8981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5" name="Freeform 37">
              <a:extLst>
                <a:ext uri="{FF2B5EF4-FFF2-40B4-BE49-F238E27FC236}">
                  <a16:creationId xmlns:a16="http://schemas.microsoft.com/office/drawing/2014/main" id="{4DB3AE93-70CB-4ACF-8A92-6EA135970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6" name="Freeform 38">
              <a:extLst>
                <a:ext uri="{FF2B5EF4-FFF2-40B4-BE49-F238E27FC236}">
                  <a16:creationId xmlns:a16="http://schemas.microsoft.com/office/drawing/2014/main" id="{70E52CEC-5096-4798-8308-0E6C82FBA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7" name="Freeform 39">
              <a:extLst>
                <a:ext uri="{FF2B5EF4-FFF2-40B4-BE49-F238E27FC236}">
                  <a16:creationId xmlns:a16="http://schemas.microsoft.com/office/drawing/2014/main" id="{F8276397-B2CD-42CA-B986-507EE9D46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8" name="Freeform 40">
              <a:extLst>
                <a:ext uri="{FF2B5EF4-FFF2-40B4-BE49-F238E27FC236}">
                  <a16:creationId xmlns:a16="http://schemas.microsoft.com/office/drawing/2014/main" id="{642D153B-98BD-45E6-847F-1FD76397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9" name="Freeform 41">
              <a:extLst>
                <a:ext uri="{FF2B5EF4-FFF2-40B4-BE49-F238E27FC236}">
                  <a16:creationId xmlns:a16="http://schemas.microsoft.com/office/drawing/2014/main" id="{252AE091-EAD9-455A-86A2-C3291C52F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0" name="Freeform 42">
              <a:extLst>
                <a:ext uri="{FF2B5EF4-FFF2-40B4-BE49-F238E27FC236}">
                  <a16:creationId xmlns:a16="http://schemas.microsoft.com/office/drawing/2014/main" id="{09B8584C-6AFF-4278-9401-5418AA63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1" name="Freeform 43">
              <a:extLst>
                <a:ext uri="{FF2B5EF4-FFF2-40B4-BE49-F238E27FC236}">
                  <a16:creationId xmlns:a16="http://schemas.microsoft.com/office/drawing/2014/main" id="{C46EBDFA-29FE-431B-B471-A93954E63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2" name="Freeform 44">
              <a:extLst>
                <a:ext uri="{FF2B5EF4-FFF2-40B4-BE49-F238E27FC236}">
                  <a16:creationId xmlns:a16="http://schemas.microsoft.com/office/drawing/2014/main" id="{364709FA-053E-40E4-B749-04095388D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B55D7DE2-227A-41F8-844D-271221B0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4" name="Freeform 46">
              <a:extLst>
                <a:ext uri="{FF2B5EF4-FFF2-40B4-BE49-F238E27FC236}">
                  <a16:creationId xmlns:a16="http://schemas.microsoft.com/office/drawing/2014/main" id="{972C56D1-4007-4A97-B1DF-7F9D3D1D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5" name="Freeform 47">
              <a:extLst>
                <a:ext uri="{FF2B5EF4-FFF2-40B4-BE49-F238E27FC236}">
                  <a16:creationId xmlns:a16="http://schemas.microsoft.com/office/drawing/2014/main" id="{5DA56C63-5DD5-455F-8FD5-109691AA4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6" name="Freeform 48">
              <a:extLst>
                <a:ext uri="{FF2B5EF4-FFF2-40B4-BE49-F238E27FC236}">
                  <a16:creationId xmlns:a16="http://schemas.microsoft.com/office/drawing/2014/main" id="{A20F10A4-A054-4A68-BFD1-F2FB28B86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7" name="Freeform 49">
              <a:extLst>
                <a:ext uri="{FF2B5EF4-FFF2-40B4-BE49-F238E27FC236}">
                  <a16:creationId xmlns:a16="http://schemas.microsoft.com/office/drawing/2014/main" id="{48DCF062-2278-4653-9461-CA2153710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8" name="Freeform 50">
              <a:extLst>
                <a:ext uri="{FF2B5EF4-FFF2-40B4-BE49-F238E27FC236}">
                  <a16:creationId xmlns:a16="http://schemas.microsoft.com/office/drawing/2014/main" id="{F6632E64-9102-425C-B537-96DF39027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9" name="Freeform 51">
              <a:extLst>
                <a:ext uri="{FF2B5EF4-FFF2-40B4-BE49-F238E27FC236}">
                  <a16:creationId xmlns:a16="http://schemas.microsoft.com/office/drawing/2014/main" id="{264CEB62-8728-4027-8478-036D0529D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0" name="Freeform 52">
              <a:extLst>
                <a:ext uri="{FF2B5EF4-FFF2-40B4-BE49-F238E27FC236}">
                  <a16:creationId xmlns:a16="http://schemas.microsoft.com/office/drawing/2014/main" id="{61F43665-192D-4262-8159-1E31819CF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1" name="Freeform 53">
              <a:extLst>
                <a:ext uri="{FF2B5EF4-FFF2-40B4-BE49-F238E27FC236}">
                  <a16:creationId xmlns:a16="http://schemas.microsoft.com/office/drawing/2014/main" id="{02ECEA15-55AF-4923-B9D4-FD5C31C3E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2" name="Freeform 54">
              <a:extLst>
                <a:ext uri="{FF2B5EF4-FFF2-40B4-BE49-F238E27FC236}">
                  <a16:creationId xmlns:a16="http://schemas.microsoft.com/office/drawing/2014/main" id="{DCD329AF-25D7-493E-8D67-A07326713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3" name="Freeform 55">
              <a:extLst>
                <a:ext uri="{FF2B5EF4-FFF2-40B4-BE49-F238E27FC236}">
                  <a16:creationId xmlns:a16="http://schemas.microsoft.com/office/drawing/2014/main" id="{A7DA766F-2273-4AFD-BF7F-06EB3814C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4" name="Freeform 56">
              <a:extLst>
                <a:ext uri="{FF2B5EF4-FFF2-40B4-BE49-F238E27FC236}">
                  <a16:creationId xmlns:a16="http://schemas.microsoft.com/office/drawing/2014/main" id="{9F17779A-AF9E-4C89-9138-937E81F94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5" name="Freeform 57">
              <a:extLst>
                <a:ext uri="{FF2B5EF4-FFF2-40B4-BE49-F238E27FC236}">
                  <a16:creationId xmlns:a16="http://schemas.microsoft.com/office/drawing/2014/main" id="{DA68E6FB-9F23-463E-83E2-8B56685D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6" name="Freeform 58">
              <a:extLst>
                <a:ext uri="{FF2B5EF4-FFF2-40B4-BE49-F238E27FC236}">
                  <a16:creationId xmlns:a16="http://schemas.microsoft.com/office/drawing/2014/main" id="{DFBC35F5-3359-42CB-BEA7-882EDCBF1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19" name="Google Shape;419;p21"/>
          <p:cNvSpPr txBox="1">
            <a:spLocks noGrp="1"/>
          </p:cNvSpPr>
          <p:nvPr>
            <p:ph type="subTitle" idx="1"/>
          </p:nvPr>
        </p:nvSpPr>
        <p:spPr>
          <a:xfrm>
            <a:off x="5971889" y="1687115"/>
            <a:ext cx="2313669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Rigidez estática: Refere-se à capacidade da estrutura da máquina-ferramenta de resistir a deformações sob carregamentos estáticos, como peso das partes móveis, peças de trabalho e forças de usinagem. Isso é importante para manter a precisão dimensional e a estabilidade durante o processo de usinagem.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Estabilidade química: Envolve a resistência da estrutura da máquina a produtos químicos e fluidos utilizados no ambiente de usinagem. É importante para garantir a durabilidade e integridade da máquina ao longo do tempo.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ctrTitle"/>
          </p:nvPr>
        </p:nvSpPr>
        <p:spPr>
          <a:xfrm>
            <a:off x="6043047" y="834961"/>
            <a:ext cx="2617177" cy="179751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300"/>
              <a:t>Fatores</a:t>
            </a:r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6034999" y="2701528"/>
            <a:ext cx="2625226" cy="153954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400"/>
              <a:t>Alinhamento do laser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endParaRPr lang="pt-BR" sz="400"/>
          </a:p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400"/>
              <a:t>No sistema de interferometria, a distância linear é realizada por dois cubos retrorrefletores e um cubo divisor de feixes. O fator mais importante neste tipo de medição é o alinhamento entre estes componentes. O mau alinhamento dos componentes compromete o resultado da medição.</a:t>
            </a:r>
          </a:p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9032"/>
              <a:buNone/>
            </a:pPr>
            <a:r>
              <a:rPr lang="pt-BR" sz="400"/>
              <a:t>Os dois feixes de laser devem incidir perpendicularmente sobre o divisor de feixe. Por ser um polarizador, o divisor de feixe transmite um feixe com polarização vertical ao cubo retrorrefletor móvel e o outro feixe é transmitido com polarização horizontal em direção ao cubo retrorrefletor fixo. O feixe de reflexão dos feixes deve voltar pelo mesmo caminho do feixe inicial. Além disso, os dois feixes, após a polarização, devem ser propagados ortogonalmente entre si pra que não exista interferência entre estes feixes.</a:t>
            </a:r>
          </a:p>
        </p:txBody>
      </p:sp>
      <p:sp>
        <p:nvSpPr>
          <p:cNvPr id="473" name="Round Diagonal Corner Rectangle 6">
            <a:extLst>
              <a:ext uri="{FF2B5EF4-FFF2-40B4-BE49-F238E27FC236}">
                <a16:creationId xmlns:a16="http://schemas.microsoft.com/office/drawing/2014/main" id="{5D11984A-B249-4EC7-B524-C3C9122F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11" y="606042"/>
            <a:ext cx="5064346" cy="3925796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88E51C-16D7-593D-045F-FE42C7EA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41" y="1652083"/>
            <a:ext cx="4584286" cy="18337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C0C3C-80FA-237A-35F1-94A645D11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318" y="834961"/>
            <a:ext cx="2801206" cy="1797511"/>
          </a:xfrm>
        </p:spPr>
        <p:txBody>
          <a:bodyPr>
            <a:normAutofit/>
          </a:bodyPr>
          <a:lstStyle/>
          <a:p>
            <a:r>
              <a:rPr lang="pt-BR" dirty="0"/>
              <a:t>Dados</a:t>
            </a:r>
          </a:p>
        </p:txBody>
      </p:sp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E6A49086-297C-45EA-8090-994D8666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9" y="606042"/>
            <a:ext cx="3964782" cy="3925796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9694AA-5996-83B5-4473-FA0BDC78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47" y="858470"/>
            <a:ext cx="3476687" cy="16427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6CCDA6-F543-B3FB-3C74-6C7947C8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046" y="2706211"/>
            <a:ext cx="3476687" cy="15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4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3CEEA-9643-E487-E0C2-3CE26310B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924" y="3404679"/>
            <a:ext cx="6718151" cy="8871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Gráficos</a:t>
            </a:r>
            <a:endParaRPr lang="pt-BR"/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730025E5-8D7A-49EE-B9BC-F95019F4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30" y="479973"/>
            <a:ext cx="8159993" cy="2698911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C350A-CA77-2E42-7317-B97044D1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525" y="713619"/>
            <a:ext cx="6031404" cy="22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"/>
          <p:cNvSpPr txBox="1">
            <a:spLocks noGrp="1"/>
          </p:cNvSpPr>
          <p:nvPr>
            <p:ph type="ctrTitle"/>
          </p:nvPr>
        </p:nvSpPr>
        <p:spPr>
          <a:xfrm>
            <a:off x="5209014" y="463888"/>
            <a:ext cx="3310302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Objetivo</a:t>
            </a:r>
          </a:p>
        </p:txBody>
      </p:sp>
      <p:sp>
        <p:nvSpPr>
          <p:cNvPr id="291" name="Google Shape;291;p3"/>
          <p:cNvSpPr txBox="1">
            <a:spLocks noGrp="1"/>
          </p:cNvSpPr>
          <p:nvPr>
            <p:ph type="subTitle" idx="1"/>
          </p:nvPr>
        </p:nvSpPr>
        <p:spPr>
          <a:xfrm>
            <a:off x="5209014" y="1687115"/>
            <a:ext cx="3310302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É desenvolver uma metodologia para corrigir os erros de posicionamento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     Levando em consideração os erros de posicionamento no eixo X da MF gerados devido à geração de calor durante o processo de usinagem, este trabalho tem como objetivo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desenvolver uma metodologia baseada em dois métodos numéricos, análise de regressão linear múltipla e matrizes de transformação homogênea para compensar estes erros.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     Usando modelo regressão linear, equações lineares obtidas pelo métodos de análise de regressão como mínimos quadrados, correlaciona as variáveis de temperatura e erros de posicionamento. O resultado é gerar valores previstos para ter o mínimo impacto de erros ao posicionamento que é utilizados para correção destes erros.  </a:t>
            </a:r>
          </a:p>
        </p:txBody>
      </p:sp>
      <p:pic>
        <p:nvPicPr>
          <p:cNvPr id="292" name="Google Shape;292;p3" descr="Uma imagem contendo no interior, mesa, motor, prata&#10;&#10;Descrição gerada automaticamente"/>
          <p:cNvPicPr preferRelativeResize="0"/>
          <p:nvPr/>
        </p:nvPicPr>
        <p:blipFill rotWithShape="1">
          <a:blip r:embed="rId4"/>
          <a:srcRect l="27953" r="3689" b="-1"/>
          <a:stretch/>
        </p:blipFill>
        <p:spPr>
          <a:xfrm>
            <a:off x="-4197" y="10"/>
            <a:ext cx="4576197" cy="257055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293" name="Google Shape;293;p3"/>
          <p:cNvPicPr preferRelativeResize="0"/>
          <p:nvPr/>
        </p:nvPicPr>
        <p:blipFill rotWithShape="1">
          <a:blip r:embed="rId5"/>
          <a:srcRect r="7961" b="3"/>
          <a:stretch/>
        </p:blipFill>
        <p:spPr>
          <a:xfrm>
            <a:off x="-4197" y="2570560"/>
            <a:ext cx="4576197" cy="2572940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Metodologia utilizada</a:t>
            </a:r>
          </a:p>
        </p:txBody>
      </p:sp>
      <p:sp>
        <p:nvSpPr>
          <p:cNvPr id="299" name="Google Shape;299;p4"/>
          <p:cNvSpPr txBox="1">
            <a:spLocks noGrp="1"/>
          </p:cNvSpPr>
          <p:nvPr>
            <p:ph type="subTitle" idx="1"/>
          </p:nvPr>
        </p:nvSpPr>
        <p:spPr>
          <a:xfrm>
            <a:off x="4752545" y="1687115"/>
            <a:ext cx="3533012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Foi realizado um levantamento dos erros de posicionamento experimentalmente ao longo do eixo X da MF em diferentes condições de trabalho, simultaneamente medindo a variação de temperatura.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b="0" i="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  <a:sym typeface="Arial"/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Os dados foram tratados e sintetizados utilizando a metodologia das matrizes homogêneas de transformação para armazenar os erros de posicionamento referentes à trajetória da mesa da MF ao longo do eixo X.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Os elementos da matriz resultante foram utilizados como dados de entrada para análise de regressão linear múltipla, correlacionando as variáveis de temperatura e erros de posicionamento.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b="0" i="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  <a:sym typeface="Arial"/>
            </a:endParaRPr>
          </a:p>
          <a:p>
            <a:pPr marL="45720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0" i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sym typeface="Arial"/>
              </a:rPr>
              <a:t>As equações lineares obtidas no método de análise de regressão geraram valores previstos para os erros de posicionamento, que foram utilizados para correção desses erros.</a:t>
            </a: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</p:txBody>
      </p:sp>
      <p:pic>
        <p:nvPicPr>
          <p:cNvPr id="300" name="Google Shape;300;p4" descr="Diagrama&#10;&#10;Descrição gerada automaticamente"/>
          <p:cNvPicPr preferRelativeResize="0"/>
          <p:nvPr/>
        </p:nvPicPr>
        <p:blipFill rotWithShape="1">
          <a:blip r:embed="rId4"/>
          <a:srcRect b="9379"/>
          <a:stretch/>
        </p:blipFill>
        <p:spPr>
          <a:xfrm>
            <a:off x="863157" y="1687115"/>
            <a:ext cx="3502727" cy="266223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Que tipo de erro a máquina apresenta</a:t>
            </a:r>
          </a:p>
        </p:txBody>
      </p:sp>
      <p:sp>
        <p:nvSpPr>
          <p:cNvPr id="306" name="Google Shape;306;p5"/>
          <p:cNvSpPr txBox="1">
            <a:spLocks noGrp="1"/>
          </p:cNvSpPr>
          <p:nvPr>
            <p:ph type="subTitle" idx="1"/>
          </p:nvPr>
        </p:nvSpPr>
        <p:spPr>
          <a:xfrm>
            <a:off x="3775934" y="1687115"/>
            <a:ext cx="4509624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  Diversos fatores influenciam no posicionamento da ferramenta em relação à peça. Entre eles, os principais fatores que influenciam este erro relativo são os erros geométricos da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Principais fontes de erro em máquinas-ferramenta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 MF e os efeitos térmicos sobre os eixos. Outras fontes de erros são a precisão do sistema de medição linear, deformação elástica dos componentes de acionamentos, forças de gravidade, sistemas de controle, forças de corte e vibrações.</a:t>
            </a:r>
          </a:p>
        </p:txBody>
      </p:sp>
      <p:pic>
        <p:nvPicPr>
          <p:cNvPr id="307" name="Google Shape;307;p5"/>
          <p:cNvPicPr preferRelativeResize="0"/>
          <p:nvPr/>
        </p:nvPicPr>
        <p:blipFill rotWithShape="1">
          <a:blip r:embed="rId4"/>
          <a:srcRect b="3425"/>
          <a:stretch/>
        </p:blipFill>
        <p:spPr>
          <a:xfrm>
            <a:off x="856058" y="2233568"/>
            <a:ext cx="2620948" cy="156933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"/>
          <p:cNvSpPr txBox="1">
            <a:spLocks noGrp="1"/>
          </p:cNvSpPr>
          <p:nvPr>
            <p:ph type="ctrTitle"/>
          </p:nvPr>
        </p:nvSpPr>
        <p:spPr>
          <a:xfrm>
            <a:off x="6043047" y="834961"/>
            <a:ext cx="2617177" cy="179751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/>
              <a:t>Maior erro, erro geométricos</a:t>
            </a:r>
          </a:p>
        </p:txBody>
      </p:sp>
      <p:sp>
        <p:nvSpPr>
          <p:cNvPr id="313" name="Google Shape;313;p6"/>
          <p:cNvSpPr txBox="1">
            <a:spLocks noGrp="1"/>
          </p:cNvSpPr>
          <p:nvPr>
            <p:ph type="subTitle" idx="1"/>
          </p:nvPr>
        </p:nvSpPr>
        <p:spPr>
          <a:xfrm>
            <a:off x="6034999" y="2701528"/>
            <a:ext cx="2625226" cy="153954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600"/>
              <a:buNone/>
            </a:pPr>
            <a:r>
              <a:rPr lang="pt-BR" sz="900" dirty="0">
                <a:solidFill>
                  <a:schemeClr val="tx1"/>
                </a:solidFill>
              </a:rPr>
              <a:t>    Os erros geométricos ocorrem em todos os eixos e são compostos por três eixos de translação e três eixos de rotação. Estes erros são provenientes de imperfeições mecânicas nas estruturas das </a:t>
            </a:r>
            <a:r>
              <a:rPr lang="pt-BR" sz="900" dirty="0" err="1">
                <a:solidFill>
                  <a:schemeClr val="tx1"/>
                </a:solidFill>
              </a:rPr>
              <a:t>MFs</a:t>
            </a:r>
            <a:r>
              <a:rPr lang="pt-BR" sz="900" dirty="0">
                <a:solidFill>
                  <a:schemeClr val="tx1"/>
                </a:solidFill>
              </a:rPr>
              <a:t> e de desalinhamentos dos componentes. Como</a:t>
            </a:r>
          </a:p>
        </p:txBody>
      </p:sp>
      <p:pic>
        <p:nvPicPr>
          <p:cNvPr id="314" name="Google Shape;314;p6" descr="Diagrama&#10;&#10;Descrição gerada automaticamente"/>
          <p:cNvPicPr preferRelativeResize="0"/>
          <p:nvPr/>
        </p:nvPicPr>
        <p:blipFill rotWithShape="1">
          <a:blip r:embed="rId4"/>
          <a:srcRect b="5031"/>
          <a:stretch/>
        </p:blipFill>
        <p:spPr>
          <a:xfrm>
            <a:off x="839241" y="1643790"/>
            <a:ext cx="4584286" cy="1850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>
            <a:spLocks noGrp="1"/>
          </p:cNvSpPr>
          <p:nvPr>
            <p:ph type="ctrTitle"/>
          </p:nvPr>
        </p:nvSpPr>
        <p:spPr>
          <a:xfrm>
            <a:off x="4836318" y="463888"/>
            <a:ext cx="344923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 sz="2300"/>
              <a:t>Técnica de avaliação utilizada -Aferição</a:t>
            </a:r>
            <a:br>
              <a:rPr lang="en-US" sz="2300"/>
            </a:br>
            <a:r>
              <a:rPr lang="en-US" sz="2300"/>
              <a:t>Técnica usada </a:t>
            </a:r>
          </a:p>
        </p:txBody>
      </p:sp>
      <p:sp>
        <p:nvSpPr>
          <p:cNvPr id="320" name="Google Shape;320;p7"/>
          <p:cNvSpPr txBox="1">
            <a:spLocks noGrp="1"/>
          </p:cNvSpPr>
          <p:nvPr>
            <p:ph type="subTitle" idx="1"/>
          </p:nvPr>
        </p:nvSpPr>
        <p:spPr>
          <a:xfrm>
            <a:off x="4836318" y="1687115"/>
            <a:ext cx="3449240" cy="26562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Técnica de avaliação utilizada é a interferometria a laser. 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Essa técnica é aplicada para medir o posicionamento dos eixos em máquinas-ferramenta. O interferômetro a laser produz uma diferença de caminho percorrido por dois feixes de luz coerentes, os quais são sobrepostos, resultando em um padrão de interferência. A análise desse padrão permite determinar o comprimento de onda da fonte de radiação, o que possibilita medir o posicionamento dos eixos com grande precisão.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      No contexto das máquinas-ferramenta, o interferômetro a laser é usado para avaliar o posicionamento dos eixos durante o processo de usinagem. No entanto, é importante destacar que essa técnica enfrenta desafios, como a interferência dos fluidos refrigerantes e cavacos durante a usinagem, além de não permitir a medição dos eixos rotativos, como o spindle.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322" name="Picture 321" descr="Processamento de torno CNC">
            <a:extLst>
              <a:ext uri="{FF2B5EF4-FFF2-40B4-BE49-F238E27FC236}">
                <a16:creationId xmlns:a16="http://schemas.microsoft.com/office/drawing/2014/main" id="{EE4FF622-345B-5AAF-BD93-D841B367D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20" r="292"/>
          <a:stretch/>
        </p:blipFill>
        <p:spPr>
          <a:xfrm>
            <a:off x="-4197" y="10"/>
            <a:ext cx="4576197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"/>
          <p:cNvSpPr txBox="1"/>
          <p:nvPr/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  <a:buSzPts val="3600"/>
            </a:pPr>
            <a:r>
              <a:rPr lang="en-US" sz="3300" b="1" i="0" u="none" strike="noStrike" cap="all">
                <a:latin typeface="+mj-lt"/>
                <a:ea typeface="+mj-ea"/>
                <a:cs typeface="+mj-cs"/>
                <a:sym typeface="Maven Pro"/>
              </a:rPr>
              <a:t>Técnica de avaliação utilizada</a:t>
            </a:r>
            <a:br>
              <a:rPr lang="en-US" sz="3300" b="1" i="0" u="none" strike="noStrike" cap="all">
                <a:latin typeface="+mj-lt"/>
                <a:ea typeface="+mj-ea"/>
                <a:cs typeface="+mj-cs"/>
                <a:sym typeface="Maven Pro"/>
              </a:rPr>
            </a:br>
            <a:r>
              <a:rPr lang="en-US" sz="3300" b="1" i="0" u="none" strike="noStrike" cap="all">
                <a:latin typeface="+mj-lt"/>
                <a:ea typeface="+mj-ea"/>
                <a:cs typeface="+mj-cs"/>
                <a:sym typeface="Maven Pro"/>
              </a:rPr>
              <a:t>Técnica do modelo </a:t>
            </a:r>
          </a:p>
        </p:txBody>
      </p:sp>
      <p:graphicFrame>
        <p:nvGraphicFramePr>
          <p:cNvPr id="328" name="Google Shape;325;p8">
            <a:extLst>
              <a:ext uri="{FF2B5EF4-FFF2-40B4-BE49-F238E27FC236}">
                <a16:creationId xmlns:a16="http://schemas.microsoft.com/office/drawing/2014/main" id="{F621C244-3103-EC50-22FF-3F667370A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9257140"/>
              </p:ext>
            </p:extLst>
          </p:nvPr>
        </p:nvGraphicFramePr>
        <p:xfrm>
          <a:off x="856059" y="1687116"/>
          <a:ext cx="7429500" cy="26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 txBox="1">
            <a:spLocks noGrp="1"/>
          </p:cNvSpPr>
          <p:nvPr>
            <p:ph type="ctr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SzPts val="3600"/>
            </a:pPr>
            <a:r>
              <a:rPr lang="en-US"/>
              <a:t>Métricas</a:t>
            </a:r>
          </a:p>
        </p:txBody>
      </p:sp>
      <p:graphicFrame>
        <p:nvGraphicFramePr>
          <p:cNvPr id="660" name="Google Shape;332;p9">
            <a:extLst>
              <a:ext uri="{FF2B5EF4-FFF2-40B4-BE49-F238E27FC236}">
                <a16:creationId xmlns:a16="http://schemas.microsoft.com/office/drawing/2014/main" id="{43945B81-B64A-A7AB-2D9F-B952C6FB4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393935"/>
              </p:ext>
            </p:extLst>
          </p:nvPr>
        </p:nvGraphicFramePr>
        <p:xfrm>
          <a:off x="856059" y="1687116"/>
          <a:ext cx="7429500" cy="26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20</TotalTime>
  <Words>2316</Words>
  <Application>Microsoft Office PowerPoint</Application>
  <PresentationFormat>Apresentação na tela (16:9)</PresentationFormat>
  <Paragraphs>120</Paragraphs>
  <Slides>23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Tw Cen MT</vt:lpstr>
      <vt:lpstr>Arial</vt:lpstr>
      <vt:lpstr>Nunito</vt:lpstr>
      <vt:lpstr>Circuito</vt:lpstr>
      <vt:lpstr>Trabalho 01 </vt:lpstr>
      <vt:lpstr>Artigo 01 </vt:lpstr>
      <vt:lpstr>Objetivo</vt:lpstr>
      <vt:lpstr>Metodologia utilizada</vt:lpstr>
      <vt:lpstr>Que tipo de erro a máquina apresenta</vt:lpstr>
      <vt:lpstr>Maior erro, erro geométricos</vt:lpstr>
      <vt:lpstr>Técnica de avaliação utilizada -Aferição Técnica usada </vt:lpstr>
      <vt:lpstr>Apresentação do PowerPoint</vt:lpstr>
      <vt:lpstr>Métricas</vt:lpstr>
      <vt:lpstr>Carga de trabalho </vt:lpstr>
      <vt:lpstr>Carga de Trabalho</vt:lpstr>
      <vt:lpstr>Parâmetro da máquina ferramenta</vt:lpstr>
      <vt:lpstr>Parâmetro da máquina ferramenta</vt:lpstr>
      <vt:lpstr>Parâmetro da máquina ferramenta</vt:lpstr>
      <vt:lpstr>Parâmetro da máquina ferramenta</vt:lpstr>
      <vt:lpstr>Encoder óptico</vt:lpstr>
      <vt:lpstr>Interferômetro a laser</vt:lpstr>
      <vt:lpstr>Parâmetros do modelo </vt:lpstr>
      <vt:lpstr>Parâmetros do modelo</vt:lpstr>
      <vt:lpstr>Fatores</vt:lpstr>
      <vt:lpstr>Fatores</vt:lpstr>
      <vt:lpstr>Dados</vt:lpstr>
      <vt:lpstr>Gráficos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01 </dc:title>
  <cp:lastModifiedBy>DANIEL OLIVEIRA DOS SANTOS</cp:lastModifiedBy>
  <cp:revision>3</cp:revision>
  <dcterms:modified xsi:type="dcterms:W3CDTF">2024-04-12T01:17:34Z</dcterms:modified>
</cp:coreProperties>
</file>